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9" r:id="rId4"/>
    <p:sldId id="260" r:id="rId5"/>
    <p:sldId id="261" r:id="rId6"/>
    <p:sldId id="267" r:id="rId7"/>
    <p:sldId id="268" r:id="rId8"/>
    <p:sldId id="270" r:id="rId9"/>
    <p:sldId id="266" r:id="rId10"/>
    <p:sldId id="263" r:id="rId11"/>
    <p:sldId id="265" r:id="rId12"/>
    <p:sldId id="271"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2B48"/>
    <a:srgbClr val="E4E5E8"/>
    <a:srgbClr val="748CAB"/>
    <a:srgbClr val="7C8EAE"/>
    <a:srgbClr val="AFBC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485"/>
    <p:restoredTop sz="94700"/>
  </p:normalViewPr>
  <p:slideViewPr>
    <p:cSldViewPr snapToGrid="0">
      <p:cViewPr varScale="1">
        <p:scale>
          <a:sx n="125" d="100"/>
          <a:sy n="125" d="100"/>
        </p:scale>
        <p:origin x="168"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3EDEED-D2E9-7E44-9708-109A55ABDE79}" type="datetimeFigureOut">
              <a:rPr lang="en-US" smtClean="0"/>
              <a:t>12/4/25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C225E6-7AFF-7E4F-A88C-C56FB41175B4}" type="slidenum">
              <a:rPr lang="en-US" smtClean="0"/>
              <a:t>‹#›</a:t>
            </a:fld>
            <a:endParaRPr lang="en-US"/>
          </a:p>
        </p:txBody>
      </p:sp>
    </p:spTree>
    <p:extLst>
      <p:ext uri="{BB962C8B-B14F-4D97-AF65-F5344CB8AC3E}">
        <p14:creationId xmlns:p14="http://schemas.microsoft.com/office/powerpoint/2010/main" val="36614755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C225E6-7AFF-7E4F-A88C-C56FB41175B4}" type="slidenum">
              <a:rPr lang="en-US" smtClean="0"/>
              <a:t>10</a:t>
            </a:fld>
            <a:endParaRPr lang="en-US"/>
          </a:p>
        </p:txBody>
      </p:sp>
    </p:spTree>
    <p:extLst>
      <p:ext uri="{BB962C8B-B14F-4D97-AF65-F5344CB8AC3E}">
        <p14:creationId xmlns:p14="http://schemas.microsoft.com/office/powerpoint/2010/main" val="11458397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A88DC-4B6F-92AE-E97B-2D48DFF8B9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E90868-7029-E09A-130A-AD5E5285CE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5474F32-1453-E6C1-B6A0-0EC69C2A2396}"/>
              </a:ext>
            </a:extLst>
          </p:cNvPr>
          <p:cNvSpPr>
            <a:spLocks noGrp="1"/>
          </p:cNvSpPr>
          <p:nvPr>
            <p:ph type="dt" sz="half" idx="10"/>
          </p:nvPr>
        </p:nvSpPr>
        <p:spPr/>
        <p:txBody>
          <a:bodyPr/>
          <a:lstStyle/>
          <a:p>
            <a:fld id="{91998AF9-FAE2-6145-BB6D-E4CA2C03437D}" type="datetime1">
              <a:rPr lang="en-US" smtClean="0"/>
              <a:t>12/4/25</a:t>
            </a:fld>
            <a:endParaRPr lang="en-US"/>
          </a:p>
        </p:txBody>
      </p:sp>
      <p:sp>
        <p:nvSpPr>
          <p:cNvPr id="5" name="Footer Placeholder 4">
            <a:extLst>
              <a:ext uri="{FF2B5EF4-FFF2-40B4-BE49-F238E27FC236}">
                <a16:creationId xmlns:a16="http://schemas.microsoft.com/office/drawing/2014/main" id="{FEFC04D7-E3E3-EA35-0033-D9ACB37369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259617-99DF-352E-1130-66221571742E}"/>
              </a:ext>
            </a:extLst>
          </p:cNvPr>
          <p:cNvSpPr>
            <a:spLocks noGrp="1"/>
          </p:cNvSpPr>
          <p:nvPr>
            <p:ph type="sldNum" sz="quarter" idx="12"/>
          </p:nvPr>
        </p:nvSpPr>
        <p:spPr/>
        <p:txBody>
          <a:bodyPr/>
          <a:lstStyle/>
          <a:p>
            <a:fld id="{56E5EA05-5AAD-7946-A3BE-DCBEAB59764B}" type="slidenum">
              <a:rPr lang="en-US" smtClean="0"/>
              <a:t>‹#›</a:t>
            </a:fld>
            <a:endParaRPr lang="en-US"/>
          </a:p>
        </p:txBody>
      </p:sp>
    </p:spTree>
    <p:extLst>
      <p:ext uri="{BB962C8B-B14F-4D97-AF65-F5344CB8AC3E}">
        <p14:creationId xmlns:p14="http://schemas.microsoft.com/office/powerpoint/2010/main" val="1366174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2067F-C913-8D25-8373-EA6833E15EE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6D676F-CE42-EE7A-4A90-F33EB5EFC3A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902246-0158-98AC-DCDC-647D8C1CCEDA}"/>
              </a:ext>
            </a:extLst>
          </p:cNvPr>
          <p:cNvSpPr>
            <a:spLocks noGrp="1"/>
          </p:cNvSpPr>
          <p:nvPr>
            <p:ph type="dt" sz="half" idx="10"/>
          </p:nvPr>
        </p:nvSpPr>
        <p:spPr/>
        <p:txBody>
          <a:bodyPr/>
          <a:lstStyle/>
          <a:p>
            <a:fld id="{E32CF957-8DA4-1B41-8E72-1FAF22B74654}" type="datetime1">
              <a:rPr lang="en-US" smtClean="0"/>
              <a:t>12/4/25</a:t>
            </a:fld>
            <a:endParaRPr lang="en-US"/>
          </a:p>
        </p:txBody>
      </p:sp>
      <p:sp>
        <p:nvSpPr>
          <p:cNvPr id="5" name="Footer Placeholder 4">
            <a:extLst>
              <a:ext uri="{FF2B5EF4-FFF2-40B4-BE49-F238E27FC236}">
                <a16:creationId xmlns:a16="http://schemas.microsoft.com/office/drawing/2014/main" id="{23888371-9293-D0EB-478A-52F5F3FD37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0D9080-BD34-F343-3F13-80DEF3E7398A}"/>
              </a:ext>
            </a:extLst>
          </p:cNvPr>
          <p:cNvSpPr>
            <a:spLocks noGrp="1"/>
          </p:cNvSpPr>
          <p:nvPr>
            <p:ph type="sldNum" sz="quarter" idx="12"/>
          </p:nvPr>
        </p:nvSpPr>
        <p:spPr/>
        <p:txBody>
          <a:bodyPr/>
          <a:lstStyle/>
          <a:p>
            <a:fld id="{56E5EA05-5AAD-7946-A3BE-DCBEAB59764B}" type="slidenum">
              <a:rPr lang="en-US" smtClean="0"/>
              <a:t>‹#›</a:t>
            </a:fld>
            <a:endParaRPr lang="en-US"/>
          </a:p>
        </p:txBody>
      </p:sp>
    </p:spTree>
    <p:extLst>
      <p:ext uri="{BB962C8B-B14F-4D97-AF65-F5344CB8AC3E}">
        <p14:creationId xmlns:p14="http://schemas.microsoft.com/office/powerpoint/2010/main" val="2863294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6B6B39-EF00-B002-2777-075F9D0F324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D63596-0F42-A89A-ECF8-BF9577012F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A68DD-A629-546D-B761-9B18FC6BA33E}"/>
              </a:ext>
            </a:extLst>
          </p:cNvPr>
          <p:cNvSpPr>
            <a:spLocks noGrp="1"/>
          </p:cNvSpPr>
          <p:nvPr>
            <p:ph type="dt" sz="half" idx="10"/>
          </p:nvPr>
        </p:nvSpPr>
        <p:spPr/>
        <p:txBody>
          <a:bodyPr/>
          <a:lstStyle/>
          <a:p>
            <a:fld id="{3F45BD01-A277-F24D-AE29-F21293227026}" type="datetime1">
              <a:rPr lang="en-US" smtClean="0"/>
              <a:t>12/4/25</a:t>
            </a:fld>
            <a:endParaRPr lang="en-US"/>
          </a:p>
        </p:txBody>
      </p:sp>
      <p:sp>
        <p:nvSpPr>
          <p:cNvPr id="5" name="Footer Placeholder 4">
            <a:extLst>
              <a:ext uri="{FF2B5EF4-FFF2-40B4-BE49-F238E27FC236}">
                <a16:creationId xmlns:a16="http://schemas.microsoft.com/office/drawing/2014/main" id="{DCCE3B2F-1504-DD37-E0D7-4DFF19E130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626143-578C-B452-7B5A-B82EE91B44BA}"/>
              </a:ext>
            </a:extLst>
          </p:cNvPr>
          <p:cNvSpPr>
            <a:spLocks noGrp="1"/>
          </p:cNvSpPr>
          <p:nvPr>
            <p:ph type="sldNum" sz="quarter" idx="12"/>
          </p:nvPr>
        </p:nvSpPr>
        <p:spPr/>
        <p:txBody>
          <a:bodyPr/>
          <a:lstStyle/>
          <a:p>
            <a:fld id="{56E5EA05-5AAD-7946-A3BE-DCBEAB59764B}" type="slidenum">
              <a:rPr lang="en-US" smtClean="0"/>
              <a:t>‹#›</a:t>
            </a:fld>
            <a:endParaRPr lang="en-US"/>
          </a:p>
        </p:txBody>
      </p:sp>
    </p:spTree>
    <p:extLst>
      <p:ext uri="{BB962C8B-B14F-4D97-AF65-F5344CB8AC3E}">
        <p14:creationId xmlns:p14="http://schemas.microsoft.com/office/powerpoint/2010/main" val="3503656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2131E-7284-D9EB-A3FF-C02BF3394B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B082B6-1DF5-B075-F49E-9E8D9A248D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48D307-5F38-C171-8380-80B4C3FF56A0}"/>
              </a:ext>
            </a:extLst>
          </p:cNvPr>
          <p:cNvSpPr>
            <a:spLocks noGrp="1"/>
          </p:cNvSpPr>
          <p:nvPr>
            <p:ph type="dt" sz="half" idx="10"/>
          </p:nvPr>
        </p:nvSpPr>
        <p:spPr/>
        <p:txBody>
          <a:bodyPr/>
          <a:lstStyle/>
          <a:p>
            <a:fld id="{9FE46672-6467-ED47-BE64-F2A28BBB460F}" type="datetime1">
              <a:rPr lang="en-US" smtClean="0"/>
              <a:t>12/4/25</a:t>
            </a:fld>
            <a:endParaRPr lang="en-US"/>
          </a:p>
        </p:txBody>
      </p:sp>
      <p:sp>
        <p:nvSpPr>
          <p:cNvPr id="5" name="Footer Placeholder 4">
            <a:extLst>
              <a:ext uri="{FF2B5EF4-FFF2-40B4-BE49-F238E27FC236}">
                <a16:creationId xmlns:a16="http://schemas.microsoft.com/office/drawing/2014/main" id="{BF59704E-C434-5B12-9DA1-7CD5DC769C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8BC151-02A5-FC72-CB89-2015F7D2CFF6}"/>
              </a:ext>
            </a:extLst>
          </p:cNvPr>
          <p:cNvSpPr>
            <a:spLocks noGrp="1"/>
          </p:cNvSpPr>
          <p:nvPr>
            <p:ph type="sldNum" sz="quarter" idx="12"/>
          </p:nvPr>
        </p:nvSpPr>
        <p:spPr/>
        <p:txBody>
          <a:bodyPr/>
          <a:lstStyle/>
          <a:p>
            <a:fld id="{56E5EA05-5AAD-7946-A3BE-DCBEAB59764B}" type="slidenum">
              <a:rPr lang="en-US" smtClean="0"/>
              <a:t>‹#›</a:t>
            </a:fld>
            <a:endParaRPr lang="en-US"/>
          </a:p>
        </p:txBody>
      </p:sp>
    </p:spTree>
    <p:extLst>
      <p:ext uri="{BB962C8B-B14F-4D97-AF65-F5344CB8AC3E}">
        <p14:creationId xmlns:p14="http://schemas.microsoft.com/office/powerpoint/2010/main" val="15351936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0B491-742F-73A8-3FEE-5D1A18A218D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1F7D80-065C-0F7E-3A22-6746F62EF71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A6E114-D772-8B1B-0507-159051B15298}"/>
              </a:ext>
            </a:extLst>
          </p:cNvPr>
          <p:cNvSpPr>
            <a:spLocks noGrp="1"/>
          </p:cNvSpPr>
          <p:nvPr>
            <p:ph type="dt" sz="half" idx="10"/>
          </p:nvPr>
        </p:nvSpPr>
        <p:spPr/>
        <p:txBody>
          <a:bodyPr/>
          <a:lstStyle/>
          <a:p>
            <a:fld id="{CABD420C-527C-9C42-8103-E23ABF6FDF2B}" type="datetime1">
              <a:rPr lang="en-US" smtClean="0"/>
              <a:t>12/4/25</a:t>
            </a:fld>
            <a:endParaRPr lang="en-US"/>
          </a:p>
        </p:txBody>
      </p:sp>
      <p:sp>
        <p:nvSpPr>
          <p:cNvPr id="5" name="Footer Placeholder 4">
            <a:extLst>
              <a:ext uri="{FF2B5EF4-FFF2-40B4-BE49-F238E27FC236}">
                <a16:creationId xmlns:a16="http://schemas.microsoft.com/office/drawing/2014/main" id="{2F1116EF-CA27-B11D-AFC4-0035B2B45B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22A5AF-849D-4D90-803F-B4624D2E4B19}"/>
              </a:ext>
            </a:extLst>
          </p:cNvPr>
          <p:cNvSpPr>
            <a:spLocks noGrp="1"/>
          </p:cNvSpPr>
          <p:nvPr>
            <p:ph type="sldNum" sz="quarter" idx="12"/>
          </p:nvPr>
        </p:nvSpPr>
        <p:spPr/>
        <p:txBody>
          <a:bodyPr/>
          <a:lstStyle/>
          <a:p>
            <a:fld id="{56E5EA05-5AAD-7946-A3BE-DCBEAB59764B}" type="slidenum">
              <a:rPr lang="en-US" smtClean="0"/>
              <a:t>‹#›</a:t>
            </a:fld>
            <a:endParaRPr lang="en-US"/>
          </a:p>
        </p:txBody>
      </p:sp>
    </p:spTree>
    <p:extLst>
      <p:ext uri="{BB962C8B-B14F-4D97-AF65-F5344CB8AC3E}">
        <p14:creationId xmlns:p14="http://schemas.microsoft.com/office/powerpoint/2010/main" val="17264274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3DEB3-C3B0-B754-12DE-F018A94C74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852CF0-A896-787F-E323-8D756BC6C4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846B205-13A2-DC58-F115-B10B581E2B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A31528A-3E1D-CFF0-D83A-01DF59EF2863}"/>
              </a:ext>
            </a:extLst>
          </p:cNvPr>
          <p:cNvSpPr>
            <a:spLocks noGrp="1"/>
          </p:cNvSpPr>
          <p:nvPr>
            <p:ph type="dt" sz="half" idx="10"/>
          </p:nvPr>
        </p:nvSpPr>
        <p:spPr/>
        <p:txBody>
          <a:bodyPr/>
          <a:lstStyle/>
          <a:p>
            <a:fld id="{4FC0CFC9-F33D-E94F-81AB-17AB687F475B}" type="datetime1">
              <a:rPr lang="en-US" smtClean="0"/>
              <a:t>12/4/25</a:t>
            </a:fld>
            <a:endParaRPr lang="en-US"/>
          </a:p>
        </p:txBody>
      </p:sp>
      <p:sp>
        <p:nvSpPr>
          <p:cNvPr id="6" name="Footer Placeholder 5">
            <a:extLst>
              <a:ext uri="{FF2B5EF4-FFF2-40B4-BE49-F238E27FC236}">
                <a16:creationId xmlns:a16="http://schemas.microsoft.com/office/drawing/2014/main" id="{DCAE8737-BE00-2268-2071-0295F0F5D8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A6D9A7-A8B0-DFFA-24FE-2258608B90C6}"/>
              </a:ext>
            </a:extLst>
          </p:cNvPr>
          <p:cNvSpPr>
            <a:spLocks noGrp="1"/>
          </p:cNvSpPr>
          <p:nvPr>
            <p:ph type="sldNum" sz="quarter" idx="12"/>
          </p:nvPr>
        </p:nvSpPr>
        <p:spPr/>
        <p:txBody>
          <a:bodyPr/>
          <a:lstStyle/>
          <a:p>
            <a:fld id="{56E5EA05-5AAD-7946-A3BE-DCBEAB59764B}" type="slidenum">
              <a:rPr lang="en-US" smtClean="0"/>
              <a:t>‹#›</a:t>
            </a:fld>
            <a:endParaRPr lang="en-US"/>
          </a:p>
        </p:txBody>
      </p:sp>
    </p:spTree>
    <p:extLst>
      <p:ext uri="{BB962C8B-B14F-4D97-AF65-F5344CB8AC3E}">
        <p14:creationId xmlns:p14="http://schemas.microsoft.com/office/powerpoint/2010/main" val="1906543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CB70D-21CF-426A-786F-E7A02B3D0AF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F38431-2214-C9BC-07F6-424FEB54FF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1F82B9-CD3D-AF57-4580-A0DD4C12F4E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EF2ED1D-0D96-52A0-51B2-2EA6DE79D22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741832F-7F13-0FEE-83AF-DA39C73CDD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34F3C5D-AAF4-27C9-3A8C-DA1DB816927C}"/>
              </a:ext>
            </a:extLst>
          </p:cNvPr>
          <p:cNvSpPr>
            <a:spLocks noGrp="1"/>
          </p:cNvSpPr>
          <p:nvPr>
            <p:ph type="dt" sz="half" idx="10"/>
          </p:nvPr>
        </p:nvSpPr>
        <p:spPr/>
        <p:txBody>
          <a:bodyPr/>
          <a:lstStyle/>
          <a:p>
            <a:fld id="{7A531D49-E794-0C4E-8A1C-9E80118138A7}" type="datetime1">
              <a:rPr lang="en-US" smtClean="0"/>
              <a:t>12/4/25</a:t>
            </a:fld>
            <a:endParaRPr lang="en-US"/>
          </a:p>
        </p:txBody>
      </p:sp>
      <p:sp>
        <p:nvSpPr>
          <p:cNvPr id="8" name="Footer Placeholder 7">
            <a:extLst>
              <a:ext uri="{FF2B5EF4-FFF2-40B4-BE49-F238E27FC236}">
                <a16:creationId xmlns:a16="http://schemas.microsoft.com/office/drawing/2014/main" id="{C8B19B2E-0F1A-F252-F8EE-3B4D678AE2D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44364A-5229-FFDD-682B-20BADE7793A8}"/>
              </a:ext>
            </a:extLst>
          </p:cNvPr>
          <p:cNvSpPr>
            <a:spLocks noGrp="1"/>
          </p:cNvSpPr>
          <p:nvPr>
            <p:ph type="sldNum" sz="quarter" idx="12"/>
          </p:nvPr>
        </p:nvSpPr>
        <p:spPr/>
        <p:txBody>
          <a:bodyPr/>
          <a:lstStyle/>
          <a:p>
            <a:fld id="{56E5EA05-5AAD-7946-A3BE-DCBEAB59764B}" type="slidenum">
              <a:rPr lang="en-US" smtClean="0"/>
              <a:t>‹#›</a:t>
            </a:fld>
            <a:endParaRPr lang="en-US"/>
          </a:p>
        </p:txBody>
      </p:sp>
    </p:spTree>
    <p:extLst>
      <p:ext uri="{BB962C8B-B14F-4D97-AF65-F5344CB8AC3E}">
        <p14:creationId xmlns:p14="http://schemas.microsoft.com/office/powerpoint/2010/main" val="1353328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BAE82-EA6E-3C81-50B3-C756AF0457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B7C8B15-C567-8895-D025-8397DE5206C6}"/>
              </a:ext>
            </a:extLst>
          </p:cNvPr>
          <p:cNvSpPr>
            <a:spLocks noGrp="1"/>
          </p:cNvSpPr>
          <p:nvPr>
            <p:ph type="dt" sz="half" idx="10"/>
          </p:nvPr>
        </p:nvSpPr>
        <p:spPr/>
        <p:txBody>
          <a:bodyPr/>
          <a:lstStyle/>
          <a:p>
            <a:fld id="{1C4FC96F-44E2-7F41-B26F-EA8C02C6F496}" type="datetime1">
              <a:rPr lang="en-US" smtClean="0"/>
              <a:t>12/4/25</a:t>
            </a:fld>
            <a:endParaRPr lang="en-US"/>
          </a:p>
        </p:txBody>
      </p:sp>
      <p:sp>
        <p:nvSpPr>
          <p:cNvPr id="4" name="Footer Placeholder 3">
            <a:extLst>
              <a:ext uri="{FF2B5EF4-FFF2-40B4-BE49-F238E27FC236}">
                <a16:creationId xmlns:a16="http://schemas.microsoft.com/office/drawing/2014/main" id="{729369AD-F1EB-CCCE-D9A7-B312CD7D45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EC0065-DF95-6FE3-A2C9-DE0C7A62102B}"/>
              </a:ext>
            </a:extLst>
          </p:cNvPr>
          <p:cNvSpPr>
            <a:spLocks noGrp="1"/>
          </p:cNvSpPr>
          <p:nvPr>
            <p:ph type="sldNum" sz="quarter" idx="12"/>
          </p:nvPr>
        </p:nvSpPr>
        <p:spPr/>
        <p:txBody>
          <a:bodyPr/>
          <a:lstStyle/>
          <a:p>
            <a:fld id="{56E5EA05-5AAD-7946-A3BE-DCBEAB59764B}" type="slidenum">
              <a:rPr lang="en-US" smtClean="0"/>
              <a:t>‹#›</a:t>
            </a:fld>
            <a:endParaRPr lang="en-US"/>
          </a:p>
        </p:txBody>
      </p:sp>
    </p:spTree>
    <p:extLst>
      <p:ext uri="{BB962C8B-B14F-4D97-AF65-F5344CB8AC3E}">
        <p14:creationId xmlns:p14="http://schemas.microsoft.com/office/powerpoint/2010/main" val="4162282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9AE9C3-2B88-D381-9E48-C84AE8295A6E}"/>
              </a:ext>
            </a:extLst>
          </p:cNvPr>
          <p:cNvSpPr>
            <a:spLocks noGrp="1"/>
          </p:cNvSpPr>
          <p:nvPr>
            <p:ph type="dt" sz="half" idx="10"/>
          </p:nvPr>
        </p:nvSpPr>
        <p:spPr/>
        <p:txBody>
          <a:bodyPr/>
          <a:lstStyle/>
          <a:p>
            <a:fld id="{EBB777FF-8795-A34E-A003-58895BFDE361}" type="datetime1">
              <a:rPr lang="en-US" smtClean="0"/>
              <a:t>12/4/25</a:t>
            </a:fld>
            <a:endParaRPr lang="en-US"/>
          </a:p>
        </p:txBody>
      </p:sp>
      <p:sp>
        <p:nvSpPr>
          <p:cNvPr id="3" name="Footer Placeholder 2">
            <a:extLst>
              <a:ext uri="{FF2B5EF4-FFF2-40B4-BE49-F238E27FC236}">
                <a16:creationId xmlns:a16="http://schemas.microsoft.com/office/drawing/2014/main" id="{C77D4F10-AAC5-B4E8-EE79-97C58CDD35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4088301-097E-F17E-CDA9-6604817CA858}"/>
              </a:ext>
            </a:extLst>
          </p:cNvPr>
          <p:cNvSpPr>
            <a:spLocks noGrp="1"/>
          </p:cNvSpPr>
          <p:nvPr>
            <p:ph type="sldNum" sz="quarter" idx="12"/>
          </p:nvPr>
        </p:nvSpPr>
        <p:spPr/>
        <p:txBody>
          <a:bodyPr/>
          <a:lstStyle/>
          <a:p>
            <a:fld id="{56E5EA05-5AAD-7946-A3BE-DCBEAB59764B}" type="slidenum">
              <a:rPr lang="en-US" smtClean="0"/>
              <a:t>‹#›</a:t>
            </a:fld>
            <a:endParaRPr lang="en-US"/>
          </a:p>
        </p:txBody>
      </p:sp>
    </p:spTree>
    <p:extLst>
      <p:ext uri="{BB962C8B-B14F-4D97-AF65-F5344CB8AC3E}">
        <p14:creationId xmlns:p14="http://schemas.microsoft.com/office/powerpoint/2010/main" val="2863339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34317-654F-C4BE-8DDA-08CAF23CA1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332CB-830D-9DEF-8AA4-FE14A79E1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1DD63A-A70D-D65A-7ECA-BC62FFCF17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D0428C-CDCC-E7CE-1B19-CD3295788162}"/>
              </a:ext>
            </a:extLst>
          </p:cNvPr>
          <p:cNvSpPr>
            <a:spLocks noGrp="1"/>
          </p:cNvSpPr>
          <p:nvPr>
            <p:ph type="dt" sz="half" idx="10"/>
          </p:nvPr>
        </p:nvSpPr>
        <p:spPr/>
        <p:txBody>
          <a:bodyPr/>
          <a:lstStyle/>
          <a:p>
            <a:fld id="{A8BC0CFE-3906-C04C-A375-2FE77613DDC6}" type="datetime1">
              <a:rPr lang="en-US" smtClean="0"/>
              <a:t>12/4/25</a:t>
            </a:fld>
            <a:endParaRPr lang="en-US"/>
          </a:p>
        </p:txBody>
      </p:sp>
      <p:sp>
        <p:nvSpPr>
          <p:cNvPr id="6" name="Footer Placeholder 5">
            <a:extLst>
              <a:ext uri="{FF2B5EF4-FFF2-40B4-BE49-F238E27FC236}">
                <a16:creationId xmlns:a16="http://schemas.microsoft.com/office/drawing/2014/main" id="{E124252B-CF56-9400-16F4-720364C9A8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387FBB-CDB0-F5E9-A7DD-7A5026E36C82}"/>
              </a:ext>
            </a:extLst>
          </p:cNvPr>
          <p:cNvSpPr>
            <a:spLocks noGrp="1"/>
          </p:cNvSpPr>
          <p:nvPr>
            <p:ph type="sldNum" sz="quarter" idx="12"/>
          </p:nvPr>
        </p:nvSpPr>
        <p:spPr/>
        <p:txBody>
          <a:bodyPr/>
          <a:lstStyle/>
          <a:p>
            <a:fld id="{56E5EA05-5AAD-7946-A3BE-DCBEAB59764B}" type="slidenum">
              <a:rPr lang="en-US" smtClean="0"/>
              <a:t>‹#›</a:t>
            </a:fld>
            <a:endParaRPr lang="en-US"/>
          </a:p>
        </p:txBody>
      </p:sp>
    </p:spTree>
    <p:extLst>
      <p:ext uri="{BB962C8B-B14F-4D97-AF65-F5344CB8AC3E}">
        <p14:creationId xmlns:p14="http://schemas.microsoft.com/office/powerpoint/2010/main" val="2168405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AA3CB-0AE8-0FF2-9B78-E43EE2A12A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7CFC6A-6C80-A26C-FDC8-314B984CB76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FFC19D2-9238-82F5-60E6-768943FD80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FCDE4F-21DE-E449-58E6-07CB5ED022CD}"/>
              </a:ext>
            </a:extLst>
          </p:cNvPr>
          <p:cNvSpPr>
            <a:spLocks noGrp="1"/>
          </p:cNvSpPr>
          <p:nvPr>
            <p:ph type="dt" sz="half" idx="10"/>
          </p:nvPr>
        </p:nvSpPr>
        <p:spPr/>
        <p:txBody>
          <a:bodyPr/>
          <a:lstStyle/>
          <a:p>
            <a:fld id="{27717D1D-F6DD-0F4D-B81A-E590C9067211}" type="datetime1">
              <a:rPr lang="en-US" smtClean="0"/>
              <a:t>12/4/25</a:t>
            </a:fld>
            <a:endParaRPr lang="en-US"/>
          </a:p>
        </p:txBody>
      </p:sp>
      <p:sp>
        <p:nvSpPr>
          <p:cNvPr id="6" name="Footer Placeholder 5">
            <a:extLst>
              <a:ext uri="{FF2B5EF4-FFF2-40B4-BE49-F238E27FC236}">
                <a16:creationId xmlns:a16="http://schemas.microsoft.com/office/drawing/2014/main" id="{FBDC6967-43E0-DF87-189F-B048192D8C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EE25ED-4910-8C8B-2DB5-A918E29ABA3B}"/>
              </a:ext>
            </a:extLst>
          </p:cNvPr>
          <p:cNvSpPr>
            <a:spLocks noGrp="1"/>
          </p:cNvSpPr>
          <p:nvPr>
            <p:ph type="sldNum" sz="quarter" idx="12"/>
          </p:nvPr>
        </p:nvSpPr>
        <p:spPr/>
        <p:txBody>
          <a:bodyPr/>
          <a:lstStyle/>
          <a:p>
            <a:fld id="{56E5EA05-5AAD-7946-A3BE-DCBEAB59764B}" type="slidenum">
              <a:rPr lang="en-US" smtClean="0"/>
              <a:t>‹#›</a:t>
            </a:fld>
            <a:endParaRPr lang="en-US"/>
          </a:p>
        </p:txBody>
      </p:sp>
    </p:spTree>
    <p:extLst>
      <p:ext uri="{BB962C8B-B14F-4D97-AF65-F5344CB8AC3E}">
        <p14:creationId xmlns:p14="http://schemas.microsoft.com/office/powerpoint/2010/main" val="2303707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5D1AC4-5450-15EE-838C-22A49C3483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33ED7B-92D7-EE46-5883-E8CB29DFEC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FE1C48-A685-5F11-4B4B-1B8EF2581B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B10491A-B94B-9546-BD90-EDE7D5C11610}" type="datetime1">
              <a:rPr lang="en-US" smtClean="0"/>
              <a:t>12/4/25</a:t>
            </a:fld>
            <a:endParaRPr lang="en-US"/>
          </a:p>
        </p:txBody>
      </p:sp>
      <p:sp>
        <p:nvSpPr>
          <p:cNvPr id="5" name="Footer Placeholder 4">
            <a:extLst>
              <a:ext uri="{FF2B5EF4-FFF2-40B4-BE49-F238E27FC236}">
                <a16:creationId xmlns:a16="http://schemas.microsoft.com/office/drawing/2014/main" id="{EF28251B-1404-8615-91A2-6E2FD039A9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214561F-5AD7-6E08-6745-998303927B0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6E5EA05-5AAD-7946-A3BE-DCBEAB59764B}" type="slidenum">
              <a:rPr lang="en-US" smtClean="0"/>
              <a:t>‹#›</a:t>
            </a:fld>
            <a:endParaRPr lang="en-US"/>
          </a:p>
        </p:txBody>
      </p:sp>
    </p:spTree>
    <p:extLst>
      <p:ext uri="{BB962C8B-B14F-4D97-AF65-F5344CB8AC3E}">
        <p14:creationId xmlns:p14="http://schemas.microsoft.com/office/powerpoint/2010/main" val="17323540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DC29B0D-21C5-1BDB-C4EE-41CFF632C15F}"/>
              </a:ext>
            </a:extLst>
          </p:cNvPr>
          <p:cNvSpPr/>
          <p:nvPr/>
        </p:nvSpPr>
        <p:spPr>
          <a:xfrm>
            <a:off x="0" y="853440"/>
            <a:ext cx="12192000" cy="6004560"/>
          </a:xfrm>
          <a:prstGeom prst="rect">
            <a:avLst/>
          </a:prstGeom>
          <a:solidFill>
            <a:srgbClr val="012B4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FA8632F-C26B-9EA4-2070-88377E5FCC67}"/>
              </a:ext>
            </a:extLst>
          </p:cNvPr>
          <p:cNvSpPr/>
          <p:nvPr/>
        </p:nvSpPr>
        <p:spPr>
          <a:xfrm>
            <a:off x="0" y="833120"/>
            <a:ext cx="6096000" cy="3820160"/>
          </a:xfrm>
          <a:prstGeom prst="rect">
            <a:avLst/>
          </a:prstGeom>
          <a:solidFill>
            <a:srgbClr val="748CA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0375ADF9-BFD9-7E6E-2447-F0D7E00B36E7}"/>
              </a:ext>
            </a:extLst>
          </p:cNvPr>
          <p:cNvSpPr/>
          <p:nvPr/>
        </p:nvSpPr>
        <p:spPr>
          <a:xfrm>
            <a:off x="6096000" y="833120"/>
            <a:ext cx="6096000" cy="3820160"/>
          </a:xfrm>
          <a:prstGeom prst="rect">
            <a:avLst/>
          </a:prstGeom>
          <a:solidFill>
            <a:srgbClr val="AFBCC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D218CF8-F2B2-70B8-456B-1B3B7641242A}"/>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67F1F21B-099F-ADD1-8069-AFCEF4DDCE2E}"/>
              </a:ext>
            </a:extLst>
          </p:cNvPr>
          <p:cNvSpPr txBox="1"/>
          <p:nvPr/>
        </p:nvSpPr>
        <p:spPr>
          <a:xfrm>
            <a:off x="178676" y="1198156"/>
            <a:ext cx="5747144" cy="2800767"/>
          </a:xfrm>
          <a:prstGeom prst="rect">
            <a:avLst/>
          </a:prstGeom>
          <a:noFill/>
        </p:spPr>
        <p:txBody>
          <a:bodyPr wrap="square" rtlCol="0">
            <a:spAutoFit/>
          </a:bodyPr>
          <a:lstStyle/>
          <a:p>
            <a:r>
              <a:rPr lang="en-US" sz="4400" dirty="0">
                <a:solidFill>
                  <a:schemeClr val="bg1"/>
                </a:solidFill>
                <a:latin typeface="PT Serif Caption" panose="02060603050505020204" pitchFamily="18" charset="77"/>
              </a:rPr>
              <a:t>Real Time Incident Alerting &amp; </a:t>
            </a:r>
          </a:p>
          <a:p>
            <a:r>
              <a:rPr lang="en-US" sz="4400" dirty="0">
                <a:solidFill>
                  <a:schemeClr val="bg1"/>
                </a:solidFill>
                <a:latin typeface="PT Serif Caption" panose="02060603050505020204" pitchFamily="18" charset="77"/>
              </a:rPr>
              <a:t>SLA Monitoring  System</a:t>
            </a:r>
          </a:p>
        </p:txBody>
      </p:sp>
      <p:sp>
        <p:nvSpPr>
          <p:cNvPr id="9" name="TextBox 8">
            <a:extLst>
              <a:ext uri="{FF2B5EF4-FFF2-40B4-BE49-F238E27FC236}">
                <a16:creationId xmlns:a16="http://schemas.microsoft.com/office/drawing/2014/main" id="{ECE02F7B-2181-BEC9-8C10-1B848FE6FD15}"/>
              </a:ext>
            </a:extLst>
          </p:cNvPr>
          <p:cNvSpPr txBox="1"/>
          <p:nvPr/>
        </p:nvSpPr>
        <p:spPr>
          <a:xfrm>
            <a:off x="178676" y="4163323"/>
            <a:ext cx="5415280" cy="461665"/>
          </a:xfrm>
          <a:prstGeom prst="rect">
            <a:avLst/>
          </a:prstGeom>
          <a:noFill/>
        </p:spPr>
        <p:txBody>
          <a:bodyPr wrap="square" rtlCol="0">
            <a:spAutoFit/>
          </a:bodyPr>
          <a:lstStyle/>
          <a:p>
            <a:r>
              <a:rPr lang="en-US" sz="2400" dirty="0">
                <a:solidFill>
                  <a:schemeClr val="bg1"/>
                </a:solidFill>
                <a:latin typeface="PT Serif Caption" panose="02060603050505020204" pitchFamily="18" charset="77"/>
              </a:rPr>
              <a:t>December 05, 2025</a:t>
            </a:r>
          </a:p>
        </p:txBody>
      </p:sp>
      <p:sp>
        <p:nvSpPr>
          <p:cNvPr id="10" name="Slide Number Placeholder 9">
            <a:extLst>
              <a:ext uri="{FF2B5EF4-FFF2-40B4-BE49-F238E27FC236}">
                <a16:creationId xmlns:a16="http://schemas.microsoft.com/office/drawing/2014/main" id="{30CE452D-22B1-7BF2-033D-E6F11D294768}"/>
              </a:ext>
            </a:extLst>
          </p:cNvPr>
          <p:cNvSpPr>
            <a:spLocks noGrp="1"/>
          </p:cNvSpPr>
          <p:nvPr>
            <p:ph type="sldNum" sz="quarter" idx="12"/>
          </p:nvPr>
        </p:nvSpPr>
        <p:spPr/>
        <p:txBody>
          <a:bodyPr/>
          <a:lstStyle/>
          <a:p>
            <a:fld id="{56E5EA05-5AAD-7946-A3BE-DCBEAB59764B}" type="slidenum">
              <a:rPr lang="en-US" smtClean="0"/>
              <a:t>1</a:t>
            </a:fld>
            <a:endParaRPr lang="en-US"/>
          </a:p>
        </p:txBody>
      </p:sp>
    </p:spTree>
    <p:extLst>
      <p:ext uri="{BB962C8B-B14F-4D97-AF65-F5344CB8AC3E}">
        <p14:creationId xmlns:p14="http://schemas.microsoft.com/office/powerpoint/2010/main" val="10791249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AE8000-AA54-13E8-AC56-6071F7AEA04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CF95A5FF-B6DB-A744-A3C5-3A92DB45BB87}"/>
              </a:ext>
            </a:extLst>
          </p:cNvPr>
          <p:cNvSpPr/>
          <p:nvPr/>
        </p:nvSpPr>
        <p:spPr>
          <a:xfrm>
            <a:off x="0" y="853440"/>
            <a:ext cx="12192000" cy="6004560"/>
          </a:xfrm>
          <a:prstGeom prst="rect">
            <a:avLst/>
          </a:prstGeom>
          <a:solidFill>
            <a:srgbClr val="E4E5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7" name="Rectangle 6">
            <a:extLst>
              <a:ext uri="{FF2B5EF4-FFF2-40B4-BE49-F238E27FC236}">
                <a16:creationId xmlns:a16="http://schemas.microsoft.com/office/drawing/2014/main" id="{8DAD9D4B-9DBD-A706-9797-2CC27C983177}"/>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417D6DBF-99A2-F39A-9551-49F0D6599E69}"/>
              </a:ext>
            </a:extLst>
          </p:cNvPr>
          <p:cNvSpPr txBox="1"/>
          <p:nvPr/>
        </p:nvSpPr>
        <p:spPr>
          <a:xfrm>
            <a:off x="660400" y="259695"/>
            <a:ext cx="5415280" cy="461665"/>
          </a:xfrm>
          <a:prstGeom prst="rect">
            <a:avLst/>
          </a:prstGeom>
          <a:noFill/>
        </p:spPr>
        <p:txBody>
          <a:bodyPr wrap="square" rtlCol="0">
            <a:spAutoFit/>
          </a:bodyPr>
          <a:lstStyle/>
          <a:p>
            <a:r>
              <a:rPr lang="en-US" sz="2400" dirty="0">
                <a:solidFill>
                  <a:srgbClr val="748CAB"/>
                </a:solidFill>
                <a:latin typeface="PT Serif Caption" panose="02060603050505020204" pitchFamily="18" charset="77"/>
              </a:rPr>
              <a:t>30-60-90 Day Plan</a:t>
            </a:r>
          </a:p>
        </p:txBody>
      </p:sp>
      <p:sp>
        <p:nvSpPr>
          <p:cNvPr id="6" name="Slide Number Placeholder 5">
            <a:extLst>
              <a:ext uri="{FF2B5EF4-FFF2-40B4-BE49-F238E27FC236}">
                <a16:creationId xmlns:a16="http://schemas.microsoft.com/office/drawing/2014/main" id="{F673E101-0702-BCF9-4B49-BF1C7C0320F0}"/>
              </a:ext>
            </a:extLst>
          </p:cNvPr>
          <p:cNvSpPr>
            <a:spLocks noGrp="1"/>
          </p:cNvSpPr>
          <p:nvPr>
            <p:ph type="sldNum" sz="quarter" idx="12"/>
          </p:nvPr>
        </p:nvSpPr>
        <p:spPr/>
        <p:txBody>
          <a:bodyPr/>
          <a:lstStyle/>
          <a:p>
            <a:fld id="{56E5EA05-5AAD-7946-A3BE-DCBEAB59764B}" type="slidenum">
              <a:rPr lang="en-US" smtClean="0"/>
              <a:t>10</a:t>
            </a:fld>
            <a:endParaRPr lang="en-US"/>
          </a:p>
        </p:txBody>
      </p:sp>
      <p:sp>
        <p:nvSpPr>
          <p:cNvPr id="2" name="Rounded Rectangle 1">
            <a:extLst>
              <a:ext uri="{FF2B5EF4-FFF2-40B4-BE49-F238E27FC236}">
                <a16:creationId xmlns:a16="http://schemas.microsoft.com/office/drawing/2014/main" id="{C25D5D1D-EFAC-0FBA-1CEA-102F903BD1D9}"/>
              </a:ext>
            </a:extLst>
          </p:cNvPr>
          <p:cNvSpPr/>
          <p:nvPr/>
        </p:nvSpPr>
        <p:spPr>
          <a:xfrm>
            <a:off x="396240" y="1776095"/>
            <a:ext cx="3606800" cy="3657600"/>
          </a:xfrm>
          <a:prstGeom prst="roundRect">
            <a:avLst/>
          </a:prstGeom>
          <a:solidFill>
            <a:srgbClr val="012B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8C095FC6-5EE8-D2B3-7CC0-987F04EBFE20}"/>
              </a:ext>
            </a:extLst>
          </p:cNvPr>
          <p:cNvSpPr/>
          <p:nvPr/>
        </p:nvSpPr>
        <p:spPr>
          <a:xfrm>
            <a:off x="4180840" y="1776095"/>
            <a:ext cx="3606800" cy="3657600"/>
          </a:xfrm>
          <a:prstGeom prst="roundRect">
            <a:avLst/>
          </a:prstGeom>
          <a:solidFill>
            <a:srgbClr val="012B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6329B03F-2632-5320-626C-F925E29E9282}"/>
              </a:ext>
            </a:extLst>
          </p:cNvPr>
          <p:cNvSpPr/>
          <p:nvPr/>
        </p:nvSpPr>
        <p:spPr>
          <a:xfrm>
            <a:off x="7965440" y="1776095"/>
            <a:ext cx="3606800" cy="3657600"/>
          </a:xfrm>
          <a:prstGeom prst="roundRect">
            <a:avLst/>
          </a:prstGeom>
          <a:solidFill>
            <a:srgbClr val="012B4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5F397A66-E5BD-08C0-0E4E-2E28A2ADAC57}"/>
              </a:ext>
            </a:extLst>
          </p:cNvPr>
          <p:cNvSpPr txBox="1"/>
          <p:nvPr/>
        </p:nvSpPr>
        <p:spPr>
          <a:xfrm>
            <a:off x="396240" y="2939286"/>
            <a:ext cx="3606800" cy="1323439"/>
          </a:xfrm>
          <a:prstGeom prst="rect">
            <a:avLst/>
          </a:prstGeom>
          <a:noFill/>
        </p:spPr>
        <p:txBody>
          <a:bodyPr wrap="square">
            <a:spAutoFit/>
          </a:bodyPr>
          <a:lstStyle/>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Introduce real time alerting.</a:t>
            </a:r>
          </a:p>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Build operational dashboards.</a:t>
            </a:r>
          </a:p>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Improve logging and tracing coverage.</a:t>
            </a:r>
          </a:p>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Start weekly incident reviews.</a:t>
            </a:r>
          </a:p>
        </p:txBody>
      </p:sp>
      <p:sp>
        <p:nvSpPr>
          <p:cNvPr id="14" name="TextBox 13">
            <a:extLst>
              <a:ext uri="{FF2B5EF4-FFF2-40B4-BE49-F238E27FC236}">
                <a16:creationId xmlns:a16="http://schemas.microsoft.com/office/drawing/2014/main" id="{F4932FE5-AEFB-5106-4181-C721BF4863C4}"/>
              </a:ext>
            </a:extLst>
          </p:cNvPr>
          <p:cNvSpPr txBox="1"/>
          <p:nvPr/>
        </p:nvSpPr>
        <p:spPr>
          <a:xfrm>
            <a:off x="655320" y="2196585"/>
            <a:ext cx="3088640" cy="584775"/>
          </a:xfrm>
          <a:prstGeom prst="rect">
            <a:avLst/>
          </a:prstGeom>
          <a:noFill/>
        </p:spPr>
        <p:txBody>
          <a:bodyPr wrap="square">
            <a:spAutoFit/>
          </a:bodyPr>
          <a:lstStyle/>
          <a:p>
            <a:pPr algn="ctr"/>
            <a:r>
              <a:rPr lang="en-US" sz="3200" dirty="0">
                <a:solidFill>
                  <a:srgbClr val="E4E5E8"/>
                </a:solidFill>
                <a:latin typeface="PT Serif Caption" panose="02060603050505020204" pitchFamily="18" charset="77"/>
              </a:rPr>
              <a:t>30 Day</a:t>
            </a:r>
          </a:p>
        </p:txBody>
      </p:sp>
      <p:sp>
        <p:nvSpPr>
          <p:cNvPr id="15" name="TextBox 14">
            <a:extLst>
              <a:ext uri="{FF2B5EF4-FFF2-40B4-BE49-F238E27FC236}">
                <a16:creationId xmlns:a16="http://schemas.microsoft.com/office/drawing/2014/main" id="{071FDF3D-7EC3-5695-862D-3AA858607D83}"/>
              </a:ext>
            </a:extLst>
          </p:cNvPr>
          <p:cNvSpPr txBox="1"/>
          <p:nvPr/>
        </p:nvSpPr>
        <p:spPr>
          <a:xfrm>
            <a:off x="4961255" y="2196584"/>
            <a:ext cx="2053590" cy="584775"/>
          </a:xfrm>
          <a:prstGeom prst="rect">
            <a:avLst/>
          </a:prstGeom>
          <a:noFill/>
        </p:spPr>
        <p:txBody>
          <a:bodyPr wrap="square">
            <a:spAutoFit/>
          </a:bodyPr>
          <a:lstStyle/>
          <a:p>
            <a:pPr algn="ctr"/>
            <a:r>
              <a:rPr lang="en-US" sz="3200" dirty="0">
                <a:solidFill>
                  <a:srgbClr val="E4E5E8"/>
                </a:solidFill>
                <a:latin typeface="PT Serif Caption" panose="02060603050505020204" pitchFamily="18" charset="77"/>
              </a:rPr>
              <a:t>60 Day</a:t>
            </a:r>
          </a:p>
        </p:txBody>
      </p:sp>
      <p:sp>
        <p:nvSpPr>
          <p:cNvPr id="16" name="TextBox 15">
            <a:extLst>
              <a:ext uri="{FF2B5EF4-FFF2-40B4-BE49-F238E27FC236}">
                <a16:creationId xmlns:a16="http://schemas.microsoft.com/office/drawing/2014/main" id="{448B98E9-1945-8A03-7D85-C48028DCCB33}"/>
              </a:ext>
            </a:extLst>
          </p:cNvPr>
          <p:cNvSpPr txBox="1"/>
          <p:nvPr/>
        </p:nvSpPr>
        <p:spPr>
          <a:xfrm>
            <a:off x="8669020" y="2196584"/>
            <a:ext cx="2199640" cy="584775"/>
          </a:xfrm>
          <a:prstGeom prst="rect">
            <a:avLst/>
          </a:prstGeom>
          <a:noFill/>
        </p:spPr>
        <p:txBody>
          <a:bodyPr wrap="square">
            <a:spAutoFit/>
          </a:bodyPr>
          <a:lstStyle/>
          <a:p>
            <a:pPr algn="ctr"/>
            <a:r>
              <a:rPr lang="en-US" sz="3200" dirty="0">
                <a:solidFill>
                  <a:srgbClr val="E4E5E8"/>
                </a:solidFill>
                <a:latin typeface="PT Serif Caption" panose="02060603050505020204" pitchFamily="18" charset="77"/>
              </a:rPr>
              <a:t>90 Day</a:t>
            </a:r>
          </a:p>
        </p:txBody>
      </p:sp>
      <p:sp>
        <p:nvSpPr>
          <p:cNvPr id="18" name="TextBox 17">
            <a:extLst>
              <a:ext uri="{FF2B5EF4-FFF2-40B4-BE49-F238E27FC236}">
                <a16:creationId xmlns:a16="http://schemas.microsoft.com/office/drawing/2014/main" id="{2E189B55-7AE0-0252-F1BC-858F6211D1DC}"/>
              </a:ext>
            </a:extLst>
          </p:cNvPr>
          <p:cNvSpPr txBox="1"/>
          <p:nvPr/>
        </p:nvSpPr>
        <p:spPr>
          <a:xfrm>
            <a:off x="4180840" y="2947651"/>
            <a:ext cx="3606800" cy="1569660"/>
          </a:xfrm>
          <a:prstGeom prst="rect">
            <a:avLst/>
          </a:prstGeom>
          <a:noFill/>
        </p:spPr>
        <p:txBody>
          <a:bodyPr wrap="square">
            <a:spAutoFit/>
          </a:bodyPr>
          <a:lstStyle/>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Reduce mean time to detect by fifteen percent.</a:t>
            </a:r>
          </a:p>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Fix top two recurring root causes.</a:t>
            </a:r>
          </a:p>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Improve on call workflows.</a:t>
            </a:r>
          </a:p>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Add dependency monitoring.</a:t>
            </a:r>
          </a:p>
        </p:txBody>
      </p:sp>
      <p:sp>
        <p:nvSpPr>
          <p:cNvPr id="20" name="TextBox 19">
            <a:extLst>
              <a:ext uri="{FF2B5EF4-FFF2-40B4-BE49-F238E27FC236}">
                <a16:creationId xmlns:a16="http://schemas.microsoft.com/office/drawing/2014/main" id="{6E5F839C-F89D-4108-8E77-C40CCBEE12D9}"/>
              </a:ext>
            </a:extLst>
          </p:cNvPr>
          <p:cNvSpPr txBox="1"/>
          <p:nvPr/>
        </p:nvSpPr>
        <p:spPr>
          <a:xfrm>
            <a:off x="7957820" y="2947651"/>
            <a:ext cx="3581400" cy="2308324"/>
          </a:xfrm>
          <a:prstGeom prst="rect">
            <a:avLst/>
          </a:prstGeom>
          <a:noFill/>
        </p:spPr>
        <p:txBody>
          <a:bodyPr wrap="square">
            <a:spAutoFit/>
          </a:bodyPr>
          <a:lstStyle/>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Reduce SLA breach rate from thirty two percent to fifteen percent.</a:t>
            </a:r>
          </a:p>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Automate incident routing.</a:t>
            </a:r>
          </a:p>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Integrate anomaly detection signals.</a:t>
            </a:r>
          </a:p>
          <a:p>
            <a:pPr marL="285750" indent="-285750">
              <a:buFont typeface="Arial" panose="020B0604020202020204" pitchFamily="34" charset="0"/>
              <a:buChar char="•"/>
            </a:pPr>
            <a:r>
              <a:rPr lang="en-US" sz="1600" dirty="0">
                <a:solidFill>
                  <a:srgbClr val="E4E5E8"/>
                </a:solidFill>
                <a:latin typeface="PT Serif Caption" panose="02060603050505020204" pitchFamily="18" charset="77"/>
              </a:rPr>
              <a:t>Harden architecture for Auth API, Payments, and Fraud Engine.</a:t>
            </a:r>
          </a:p>
        </p:txBody>
      </p:sp>
    </p:spTree>
    <p:extLst>
      <p:ext uri="{BB962C8B-B14F-4D97-AF65-F5344CB8AC3E}">
        <p14:creationId xmlns:p14="http://schemas.microsoft.com/office/powerpoint/2010/main" val="9518831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A3977C-7A1C-8CF4-A184-ECF9FEA5632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1890D15-6AB7-5742-2C36-401065F50562}"/>
              </a:ext>
            </a:extLst>
          </p:cNvPr>
          <p:cNvSpPr/>
          <p:nvPr/>
        </p:nvSpPr>
        <p:spPr>
          <a:xfrm>
            <a:off x="0" y="853440"/>
            <a:ext cx="12192000" cy="6004560"/>
          </a:xfrm>
          <a:prstGeom prst="rect">
            <a:avLst/>
          </a:prstGeom>
          <a:solidFill>
            <a:srgbClr val="E4E5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E6DEEED-EAFE-516C-FA29-5498392B6C06}"/>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1B653237-8E10-2444-42A5-C297EFD03214}"/>
              </a:ext>
            </a:extLst>
          </p:cNvPr>
          <p:cNvSpPr txBox="1"/>
          <p:nvPr/>
        </p:nvSpPr>
        <p:spPr>
          <a:xfrm>
            <a:off x="660400" y="259695"/>
            <a:ext cx="8178800" cy="461665"/>
          </a:xfrm>
          <a:prstGeom prst="rect">
            <a:avLst/>
          </a:prstGeom>
          <a:noFill/>
        </p:spPr>
        <p:txBody>
          <a:bodyPr wrap="square" rtlCol="0">
            <a:spAutoFit/>
          </a:bodyPr>
          <a:lstStyle/>
          <a:p>
            <a:r>
              <a:rPr lang="en-US" sz="2400" dirty="0">
                <a:solidFill>
                  <a:srgbClr val="748CAB"/>
                </a:solidFill>
                <a:latin typeface="PT Serif Caption" panose="02060603050505020204" pitchFamily="18" charset="77"/>
              </a:rPr>
              <a:t>Strategic Recommendations</a:t>
            </a:r>
          </a:p>
        </p:txBody>
      </p:sp>
      <p:sp>
        <p:nvSpPr>
          <p:cNvPr id="5" name="TextBox 4">
            <a:extLst>
              <a:ext uri="{FF2B5EF4-FFF2-40B4-BE49-F238E27FC236}">
                <a16:creationId xmlns:a16="http://schemas.microsoft.com/office/drawing/2014/main" id="{E36CCFF9-13A1-0A00-BBE4-2822DAD24962}"/>
              </a:ext>
            </a:extLst>
          </p:cNvPr>
          <p:cNvSpPr txBox="1"/>
          <p:nvPr/>
        </p:nvSpPr>
        <p:spPr>
          <a:xfrm>
            <a:off x="660400" y="2035235"/>
            <a:ext cx="8849360" cy="3139321"/>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012B48"/>
                </a:solidFill>
                <a:latin typeface="PT Serif Caption" panose="02060603050505020204" pitchFamily="18" charset="77"/>
              </a:rPr>
              <a:t>Reduce detection latency using automated alerts and anomaly signals.</a:t>
            </a:r>
          </a:p>
          <a:p>
            <a:pPr marL="285750" indent="-285750">
              <a:buFont typeface="Arial" panose="020B0604020202020204" pitchFamily="34" charset="0"/>
              <a:buChar char="•"/>
            </a:pPr>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Improve observability for database and API performance.</a:t>
            </a:r>
          </a:p>
          <a:p>
            <a:pPr marL="285750" indent="-285750">
              <a:buFont typeface="Arial" panose="020B0604020202020204" pitchFamily="34" charset="0"/>
              <a:buChar char="•"/>
            </a:pPr>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Strengthen dependency resilience to prevent cascading failures.</a:t>
            </a:r>
          </a:p>
          <a:p>
            <a:pPr marL="285750" indent="-285750">
              <a:buFont typeface="Arial" panose="020B0604020202020204" pitchFamily="34" charset="0"/>
              <a:buChar char="•"/>
            </a:pPr>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Create human in the loop review processes for borderline SLA cases.</a:t>
            </a:r>
          </a:p>
          <a:p>
            <a:pPr marL="285750" indent="-285750">
              <a:buFont typeface="Arial" panose="020B0604020202020204" pitchFamily="34" charset="0"/>
              <a:buChar char="•"/>
            </a:pPr>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Implement standardized post incident review to prevent recurrence.</a:t>
            </a:r>
          </a:p>
          <a:p>
            <a:pPr marL="285750" indent="-285750">
              <a:buFont typeface="Arial" panose="020B0604020202020204" pitchFamily="34" charset="0"/>
              <a:buChar char="•"/>
            </a:pPr>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Align engineering priorities with SLA risks</a:t>
            </a:r>
          </a:p>
        </p:txBody>
      </p:sp>
      <p:sp>
        <p:nvSpPr>
          <p:cNvPr id="6" name="Slide Number Placeholder 5">
            <a:extLst>
              <a:ext uri="{FF2B5EF4-FFF2-40B4-BE49-F238E27FC236}">
                <a16:creationId xmlns:a16="http://schemas.microsoft.com/office/drawing/2014/main" id="{FD3A68EE-6FEF-94A5-0338-D5C426D594E7}"/>
              </a:ext>
            </a:extLst>
          </p:cNvPr>
          <p:cNvSpPr>
            <a:spLocks noGrp="1"/>
          </p:cNvSpPr>
          <p:nvPr>
            <p:ph type="sldNum" sz="quarter" idx="12"/>
          </p:nvPr>
        </p:nvSpPr>
        <p:spPr/>
        <p:txBody>
          <a:bodyPr/>
          <a:lstStyle/>
          <a:p>
            <a:fld id="{56E5EA05-5AAD-7946-A3BE-DCBEAB59764B}" type="slidenum">
              <a:rPr lang="en-US" smtClean="0"/>
              <a:t>11</a:t>
            </a:fld>
            <a:endParaRPr lang="en-US"/>
          </a:p>
        </p:txBody>
      </p:sp>
    </p:spTree>
    <p:extLst>
      <p:ext uri="{BB962C8B-B14F-4D97-AF65-F5344CB8AC3E}">
        <p14:creationId xmlns:p14="http://schemas.microsoft.com/office/powerpoint/2010/main" val="1260991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26C993-6A92-59C4-C56E-6A18CAFF49D7}"/>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7920B89B-4302-4646-0B7D-BE8534D1533E}"/>
              </a:ext>
            </a:extLst>
          </p:cNvPr>
          <p:cNvSpPr/>
          <p:nvPr/>
        </p:nvSpPr>
        <p:spPr>
          <a:xfrm>
            <a:off x="0" y="853440"/>
            <a:ext cx="12192000" cy="6004560"/>
          </a:xfrm>
          <a:prstGeom prst="rect">
            <a:avLst/>
          </a:prstGeom>
          <a:solidFill>
            <a:srgbClr val="E4E5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066AED0-F447-BC7B-1975-2F31B6EC6F7B}"/>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4D093653-52E6-F782-EC9B-30186A4E437A}"/>
              </a:ext>
            </a:extLst>
          </p:cNvPr>
          <p:cNvSpPr txBox="1"/>
          <p:nvPr/>
        </p:nvSpPr>
        <p:spPr>
          <a:xfrm>
            <a:off x="660400" y="259695"/>
            <a:ext cx="8178800" cy="461665"/>
          </a:xfrm>
          <a:prstGeom prst="rect">
            <a:avLst/>
          </a:prstGeom>
          <a:noFill/>
        </p:spPr>
        <p:txBody>
          <a:bodyPr wrap="square" rtlCol="0">
            <a:spAutoFit/>
          </a:bodyPr>
          <a:lstStyle/>
          <a:p>
            <a:r>
              <a:rPr lang="en-US" sz="2400" dirty="0">
                <a:solidFill>
                  <a:srgbClr val="748CAB"/>
                </a:solidFill>
                <a:latin typeface="PT Serif Caption" panose="02060603050505020204" pitchFamily="18" charset="77"/>
              </a:rPr>
              <a:t>Conclusion</a:t>
            </a:r>
          </a:p>
        </p:txBody>
      </p:sp>
      <p:sp>
        <p:nvSpPr>
          <p:cNvPr id="5" name="TextBox 4">
            <a:extLst>
              <a:ext uri="{FF2B5EF4-FFF2-40B4-BE49-F238E27FC236}">
                <a16:creationId xmlns:a16="http://schemas.microsoft.com/office/drawing/2014/main" id="{AE76FD15-E587-FF2A-C639-C7A7979B34B8}"/>
              </a:ext>
            </a:extLst>
          </p:cNvPr>
          <p:cNvSpPr txBox="1"/>
          <p:nvPr/>
        </p:nvSpPr>
        <p:spPr>
          <a:xfrm>
            <a:off x="660400" y="2035235"/>
            <a:ext cx="10027920" cy="3139321"/>
          </a:xfrm>
          <a:prstGeom prst="rect">
            <a:avLst/>
          </a:prstGeom>
          <a:noFill/>
        </p:spPr>
        <p:txBody>
          <a:bodyPr wrap="square">
            <a:spAutoFit/>
          </a:bodyPr>
          <a:lstStyle/>
          <a:p>
            <a:r>
              <a:rPr lang="en-US" dirty="0">
                <a:solidFill>
                  <a:srgbClr val="012B48"/>
                </a:solidFill>
                <a:latin typeface="PT Serif Caption" panose="02060603050505020204" pitchFamily="18" charset="77"/>
              </a:rPr>
              <a:t>This project demonstrates how operational analytics strengthens reliability and informs program decisions. The findings identify clear engineering priorities and establish foundational metrics for operational excellence.</a:t>
            </a:r>
          </a:p>
          <a:p>
            <a:endParaRPr lang="en-US" dirty="0">
              <a:solidFill>
                <a:srgbClr val="012B48"/>
              </a:solidFill>
              <a:latin typeface="PT Serif Caption" panose="02060603050505020204" pitchFamily="18" charset="77"/>
            </a:endParaRPr>
          </a:p>
          <a:p>
            <a:r>
              <a:rPr lang="en-US" dirty="0">
                <a:solidFill>
                  <a:srgbClr val="012B48"/>
                </a:solidFill>
                <a:latin typeface="PT Serif Caption" panose="02060603050505020204" pitchFamily="18" charset="77"/>
              </a:rPr>
              <a:t>Data driven TPM work enables:</a:t>
            </a:r>
          </a:p>
          <a:p>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Better system stability</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Faster incident response</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Lower customer impact</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Reduced operational load</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Stronger cross team collaboration</a:t>
            </a:r>
          </a:p>
        </p:txBody>
      </p:sp>
      <p:sp>
        <p:nvSpPr>
          <p:cNvPr id="6" name="Slide Number Placeholder 5">
            <a:extLst>
              <a:ext uri="{FF2B5EF4-FFF2-40B4-BE49-F238E27FC236}">
                <a16:creationId xmlns:a16="http://schemas.microsoft.com/office/drawing/2014/main" id="{4E080BC0-A633-1D32-F414-3D5495596456}"/>
              </a:ext>
            </a:extLst>
          </p:cNvPr>
          <p:cNvSpPr>
            <a:spLocks noGrp="1"/>
          </p:cNvSpPr>
          <p:nvPr>
            <p:ph type="sldNum" sz="quarter" idx="12"/>
          </p:nvPr>
        </p:nvSpPr>
        <p:spPr/>
        <p:txBody>
          <a:bodyPr/>
          <a:lstStyle/>
          <a:p>
            <a:fld id="{56E5EA05-5AAD-7946-A3BE-DCBEAB59764B}" type="slidenum">
              <a:rPr lang="en-US" smtClean="0"/>
              <a:t>12</a:t>
            </a:fld>
            <a:endParaRPr lang="en-US"/>
          </a:p>
        </p:txBody>
      </p:sp>
    </p:spTree>
    <p:extLst>
      <p:ext uri="{BB962C8B-B14F-4D97-AF65-F5344CB8AC3E}">
        <p14:creationId xmlns:p14="http://schemas.microsoft.com/office/powerpoint/2010/main" val="1358383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597093-EFBB-3EFA-C489-8624FEAEC1E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C5913152-46BE-F133-A572-3DE6FF7A387C}"/>
              </a:ext>
            </a:extLst>
          </p:cNvPr>
          <p:cNvSpPr/>
          <p:nvPr/>
        </p:nvSpPr>
        <p:spPr>
          <a:xfrm>
            <a:off x="0" y="853440"/>
            <a:ext cx="12192000" cy="6004560"/>
          </a:xfrm>
          <a:prstGeom prst="rect">
            <a:avLst/>
          </a:prstGeom>
          <a:solidFill>
            <a:srgbClr val="012B4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BC75FA7-F48B-0B54-C98B-AA923825EEE9}"/>
              </a:ext>
            </a:extLst>
          </p:cNvPr>
          <p:cNvSpPr/>
          <p:nvPr/>
        </p:nvSpPr>
        <p:spPr>
          <a:xfrm>
            <a:off x="0" y="833120"/>
            <a:ext cx="6096000" cy="3820160"/>
          </a:xfrm>
          <a:prstGeom prst="rect">
            <a:avLst/>
          </a:prstGeom>
          <a:solidFill>
            <a:srgbClr val="748CA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3CB1A36-683F-0BF5-0567-D62292E7E13F}"/>
              </a:ext>
            </a:extLst>
          </p:cNvPr>
          <p:cNvSpPr/>
          <p:nvPr/>
        </p:nvSpPr>
        <p:spPr>
          <a:xfrm>
            <a:off x="6096000" y="833120"/>
            <a:ext cx="6096000" cy="3820160"/>
          </a:xfrm>
          <a:prstGeom prst="rect">
            <a:avLst/>
          </a:prstGeom>
          <a:solidFill>
            <a:srgbClr val="AFBCC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2A7D7E1-AD61-E75D-8684-D12884A57337}"/>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4</a:t>
            </a:r>
          </a:p>
        </p:txBody>
      </p:sp>
      <p:sp>
        <p:nvSpPr>
          <p:cNvPr id="10" name="Slide Number Placeholder 9">
            <a:extLst>
              <a:ext uri="{FF2B5EF4-FFF2-40B4-BE49-F238E27FC236}">
                <a16:creationId xmlns:a16="http://schemas.microsoft.com/office/drawing/2014/main" id="{E194092F-8E9E-E097-D7F8-B44F85EC2C7E}"/>
              </a:ext>
            </a:extLst>
          </p:cNvPr>
          <p:cNvSpPr>
            <a:spLocks noGrp="1"/>
          </p:cNvSpPr>
          <p:nvPr>
            <p:ph type="sldNum" sz="quarter" idx="12"/>
          </p:nvPr>
        </p:nvSpPr>
        <p:spPr/>
        <p:txBody>
          <a:bodyPr/>
          <a:lstStyle/>
          <a:p>
            <a:fld id="{56E5EA05-5AAD-7946-A3BE-DCBEAB59764B}" type="slidenum">
              <a:rPr lang="en-US" smtClean="0"/>
              <a:t>13</a:t>
            </a:fld>
            <a:endParaRPr lang="en-US"/>
          </a:p>
        </p:txBody>
      </p:sp>
      <p:sp>
        <p:nvSpPr>
          <p:cNvPr id="2" name="TextBox 1">
            <a:extLst>
              <a:ext uri="{FF2B5EF4-FFF2-40B4-BE49-F238E27FC236}">
                <a16:creationId xmlns:a16="http://schemas.microsoft.com/office/drawing/2014/main" id="{5AA23362-F4FD-FBC4-8B00-062DC1757925}"/>
              </a:ext>
            </a:extLst>
          </p:cNvPr>
          <p:cNvSpPr txBox="1"/>
          <p:nvPr/>
        </p:nvSpPr>
        <p:spPr>
          <a:xfrm>
            <a:off x="4287520" y="2641600"/>
            <a:ext cx="3190240" cy="707886"/>
          </a:xfrm>
          <a:prstGeom prst="rect">
            <a:avLst/>
          </a:prstGeom>
          <a:noFill/>
        </p:spPr>
        <p:txBody>
          <a:bodyPr wrap="square" rtlCol="0">
            <a:spAutoFit/>
          </a:bodyPr>
          <a:lstStyle/>
          <a:p>
            <a:r>
              <a:rPr lang="en-US" sz="4000" dirty="0">
                <a:solidFill>
                  <a:srgbClr val="012B48"/>
                </a:solidFill>
                <a:latin typeface="PT Serif Caption" panose="02060603050505020204" pitchFamily="18" charset="77"/>
              </a:rPr>
              <a:t>Thank You!</a:t>
            </a:r>
          </a:p>
        </p:txBody>
      </p:sp>
    </p:spTree>
    <p:extLst>
      <p:ext uri="{BB962C8B-B14F-4D97-AF65-F5344CB8AC3E}">
        <p14:creationId xmlns:p14="http://schemas.microsoft.com/office/powerpoint/2010/main" val="9292957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2CD2BD-721B-630E-4065-B43C4D5FA05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DD63594-3808-6D9A-D1C2-D85026726808}"/>
              </a:ext>
            </a:extLst>
          </p:cNvPr>
          <p:cNvSpPr/>
          <p:nvPr/>
        </p:nvSpPr>
        <p:spPr>
          <a:xfrm>
            <a:off x="0" y="853440"/>
            <a:ext cx="12192000" cy="6004560"/>
          </a:xfrm>
          <a:prstGeom prst="rect">
            <a:avLst/>
          </a:prstGeom>
          <a:solidFill>
            <a:srgbClr val="E4E5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13A0A51-9F0D-95BC-6FA1-6E3951C6CFC6}"/>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8EB1ED11-F027-055B-4D14-EA514D263056}"/>
              </a:ext>
            </a:extLst>
          </p:cNvPr>
          <p:cNvSpPr txBox="1"/>
          <p:nvPr/>
        </p:nvSpPr>
        <p:spPr>
          <a:xfrm>
            <a:off x="660400" y="259695"/>
            <a:ext cx="5415280" cy="461665"/>
          </a:xfrm>
          <a:prstGeom prst="rect">
            <a:avLst/>
          </a:prstGeom>
          <a:noFill/>
        </p:spPr>
        <p:txBody>
          <a:bodyPr wrap="square" rtlCol="0">
            <a:spAutoFit/>
          </a:bodyPr>
          <a:lstStyle/>
          <a:p>
            <a:r>
              <a:rPr lang="en-US" sz="2400" dirty="0">
                <a:solidFill>
                  <a:srgbClr val="748CAB"/>
                </a:solidFill>
                <a:latin typeface="PT Serif Caption" panose="02060603050505020204" pitchFamily="18" charset="77"/>
              </a:rPr>
              <a:t>Business Problem</a:t>
            </a:r>
          </a:p>
        </p:txBody>
      </p:sp>
      <p:sp>
        <p:nvSpPr>
          <p:cNvPr id="3" name="Slide Number Placeholder 2">
            <a:extLst>
              <a:ext uri="{FF2B5EF4-FFF2-40B4-BE49-F238E27FC236}">
                <a16:creationId xmlns:a16="http://schemas.microsoft.com/office/drawing/2014/main" id="{D63AC198-0097-B8E5-55D8-0F9ADEE89AAD}"/>
              </a:ext>
            </a:extLst>
          </p:cNvPr>
          <p:cNvSpPr>
            <a:spLocks noGrp="1"/>
          </p:cNvSpPr>
          <p:nvPr>
            <p:ph type="sldNum" sz="quarter" idx="12"/>
          </p:nvPr>
        </p:nvSpPr>
        <p:spPr/>
        <p:txBody>
          <a:bodyPr/>
          <a:lstStyle/>
          <a:p>
            <a:fld id="{56E5EA05-5AAD-7946-A3BE-DCBEAB59764B}" type="slidenum">
              <a:rPr lang="en-US" smtClean="0"/>
              <a:t>2</a:t>
            </a:fld>
            <a:endParaRPr lang="en-US"/>
          </a:p>
        </p:txBody>
      </p:sp>
      <p:sp>
        <p:nvSpPr>
          <p:cNvPr id="6" name="TextBox 5">
            <a:extLst>
              <a:ext uri="{FF2B5EF4-FFF2-40B4-BE49-F238E27FC236}">
                <a16:creationId xmlns:a16="http://schemas.microsoft.com/office/drawing/2014/main" id="{1B7708EF-F8AF-171F-9A40-546BACB0FC54}"/>
              </a:ext>
            </a:extLst>
          </p:cNvPr>
          <p:cNvSpPr txBox="1"/>
          <p:nvPr/>
        </p:nvSpPr>
        <p:spPr>
          <a:xfrm>
            <a:off x="660400" y="1443841"/>
            <a:ext cx="10800080" cy="3693319"/>
          </a:xfrm>
          <a:prstGeom prst="rect">
            <a:avLst/>
          </a:prstGeom>
          <a:noFill/>
        </p:spPr>
        <p:txBody>
          <a:bodyPr wrap="square">
            <a:spAutoFit/>
          </a:bodyPr>
          <a:lstStyle/>
          <a:p>
            <a:pPr>
              <a:buNone/>
            </a:pPr>
            <a:r>
              <a:rPr lang="en-US" dirty="0">
                <a:solidFill>
                  <a:srgbClr val="012B48"/>
                </a:solidFill>
                <a:latin typeface="PT Serif Caption" panose="02060603050505020204" pitchFamily="18" charset="77"/>
              </a:rPr>
              <a:t>Large scale financial platforms generate incidents across authentication, payments, fraud scoring, risk modeling, and data infrastructure. When these incidents are not detected or resolved in time, they breach SLA and create customer impact, financial exposure, and regulatory risk.</a:t>
            </a:r>
          </a:p>
          <a:p>
            <a:pPr>
              <a:buNone/>
            </a:pPr>
            <a:endParaRPr lang="en-US" dirty="0">
              <a:solidFill>
                <a:srgbClr val="012B48"/>
              </a:solidFill>
              <a:latin typeface="PT Serif Caption" panose="02060603050505020204" pitchFamily="18" charset="77"/>
            </a:endParaRPr>
          </a:p>
          <a:p>
            <a:r>
              <a:rPr lang="en-US" dirty="0">
                <a:solidFill>
                  <a:srgbClr val="012B48"/>
                </a:solidFill>
                <a:latin typeface="PT Serif Caption" panose="02060603050505020204" pitchFamily="18" charset="77"/>
              </a:rPr>
              <a:t>Leadership wants answers to the following questions</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Which services are most unstable?</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Which incidents breach SLA?</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How long detection and resolution take?</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Which root causes drive the most operational load?</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What engineering effort is needed to reduce reliability risk?</a:t>
            </a:r>
          </a:p>
          <a:p>
            <a:pPr>
              <a:buNone/>
            </a:pPr>
            <a:endParaRPr lang="en-US" dirty="0">
              <a:solidFill>
                <a:srgbClr val="012B48"/>
              </a:solidFill>
              <a:latin typeface="PT Serif Caption" panose="02060603050505020204" pitchFamily="18" charset="77"/>
            </a:endParaRPr>
          </a:p>
          <a:p>
            <a:pPr>
              <a:buNone/>
            </a:pPr>
            <a:r>
              <a:rPr lang="en-US" dirty="0">
                <a:solidFill>
                  <a:srgbClr val="012B48"/>
                </a:solidFill>
                <a:latin typeface="PT Serif Caption" panose="02060603050505020204" pitchFamily="18" charset="77"/>
              </a:rPr>
              <a:t>This project simulates a real-world incident landscape to answer these questions with data.</a:t>
            </a:r>
          </a:p>
        </p:txBody>
      </p:sp>
    </p:spTree>
    <p:extLst>
      <p:ext uri="{BB962C8B-B14F-4D97-AF65-F5344CB8AC3E}">
        <p14:creationId xmlns:p14="http://schemas.microsoft.com/office/powerpoint/2010/main" val="31065934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270E8E-1826-ACCB-3AC7-D5A61C11411D}"/>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2927B770-2EB4-970E-8019-8F159F9F43F5}"/>
              </a:ext>
            </a:extLst>
          </p:cNvPr>
          <p:cNvSpPr/>
          <p:nvPr/>
        </p:nvSpPr>
        <p:spPr>
          <a:xfrm>
            <a:off x="0" y="853440"/>
            <a:ext cx="12192000" cy="6004560"/>
          </a:xfrm>
          <a:prstGeom prst="rect">
            <a:avLst/>
          </a:prstGeom>
          <a:solidFill>
            <a:srgbClr val="E4E5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F0CF06D6-B89A-9C82-A883-BEAA2089A883}"/>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154A8234-886E-EC4C-9498-F12606A6EDA5}"/>
              </a:ext>
            </a:extLst>
          </p:cNvPr>
          <p:cNvSpPr txBox="1"/>
          <p:nvPr/>
        </p:nvSpPr>
        <p:spPr>
          <a:xfrm>
            <a:off x="660400" y="259695"/>
            <a:ext cx="5415280" cy="461665"/>
          </a:xfrm>
          <a:prstGeom prst="rect">
            <a:avLst/>
          </a:prstGeom>
          <a:noFill/>
        </p:spPr>
        <p:txBody>
          <a:bodyPr wrap="square" rtlCol="0">
            <a:spAutoFit/>
          </a:bodyPr>
          <a:lstStyle/>
          <a:p>
            <a:r>
              <a:rPr lang="en-US" sz="2400" dirty="0">
                <a:solidFill>
                  <a:srgbClr val="748CAB"/>
                </a:solidFill>
                <a:latin typeface="PT Serif Caption" panose="02060603050505020204" pitchFamily="18" charset="77"/>
              </a:rPr>
              <a:t>Data Overview</a:t>
            </a:r>
          </a:p>
        </p:txBody>
      </p:sp>
      <p:sp>
        <p:nvSpPr>
          <p:cNvPr id="6" name="Slide Number Placeholder 5">
            <a:extLst>
              <a:ext uri="{FF2B5EF4-FFF2-40B4-BE49-F238E27FC236}">
                <a16:creationId xmlns:a16="http://schemas.microsoft.com/office/drawing/2014/main" id="{A4E707D9-988A-1A1E-7D34-47BA5CF82618}"/>
              </a:ext>
            </a:extLst>
          </p:cNvPr>
          <p:cNvSpPr>
            <a:spLocks noGrp="1"/>
          </p:cNvSpPr>
          <p:nvPr>
            <p:ph type="sldNum" sz="quarter" idx="12"/>
          </p:nvPr>
        </p:nvSpPr>
        <p:spPr/>
        <p:txBody>
          <a:bodyPr/>
          <a:lstStyle/>
          <a:p>
            <a:fld id="{56E5EA05-5AAD-7946-A3BE-DCBEAB59764B}" type="slidenum">
              <a:rPr lang="en-US" smtClean="0"/>
              <a:t>3</a:t>
            </a:fld>
            <a:endParaRPr lang="en-US"/>
          </a:p>
        </p:txBody>
      </p:sp>
      <p:sp>
        <p:nvSpPr>
          <p:cNvPr id="5" name="TextBox 4">
            <a:extLst>
              <a:ext uri="{FF2B5EF4-FFF2-40B4-BE49-F238E27FC236}">
                <a16:creationId xmlns:a16="http://schemas.microsoft.com/office/drawing/2014/main" id="{68C2E5DF-A97E-D408-A270-7FA5A9B394F2}"/>
              </a:ext>
            </a:extLst>
          </p:cNvPr>
          <p:cNvSpPr txBox="1"/>
          <p:nvPr/>
        </p:nvSpPr>
        <p:spPr>
          <a:xfrm>
            <a:off x="660400" y="1669737"/>
            <a:ext cx="9519920" cy="1200329"/>
          </a:xfrm>
          <a:prstGeom prst="rect">
            <a:avLst/>
          </a:prstGeom>
          <a:noFill/>
        </p:spPr>
        <p:txBody>
          <a:bodyPr wrap="square">
            <a:spAutoFit/>
          </a:bodyPr>
          <a:lstStyle/>
          <a:p>
            <a:r>
              <a:rPr lang="en-US" dirty="0">
                <a:solidFill>
                  <a:srgbClr val="012B48"/>
                </a:solidFill>
                <a:latin typeface="PT Serif Caption" panose="02060603050505020204" pitchFamily="18" charset="77"/>
              </a:rPr>
              <a:t>The dataset includes 1500 incidents with the following attributes:</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Severity</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Service name</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Root cause</a:t>
            </a:r>
          </a:p>
        </p:txBody>
      </p:sp>
      <p:sp>
        <p:nvSpPr>
          <p:cNvPr id="13" name="TextBox 12">
            <a:extLst>
              <a:ext uri="{FF2B5EF4-FFF2-40B4-BE49-F238E27FC236}">
                <a16:creationId xmlns:a16="http://schemas.microsoft.com/office/drawing/2014/main" id="{A872B74B-4BF7-B8F8-6470-685F1354471F}"/>
              </a:ext>
            </a:extLst>
          </p:cNvPr>
          <p:cNvSpPr txBox="1"/>
          <p:nvPr/>
        </p:nvSpPr>
        <p:spPr>
          <a:xfrm>
            <a:off x="4521200" y="1946736"/>
            <a:ext cx="6096000" cy="923330"/>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012B48"/>
                </a:solidFill>
                <a:latin typeface="PT Serif Caption" panose="02060603050505020204" pitchFamily="18" charset="77"/>
              </a:rPr>
              <a:t>Time to detect</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Time to resolve</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SLA breached indicator</a:t>
            </a:r>
          </a:p>
        </p:txBody>
      </p:sp>
      <p:graphicFrame>
        <p:nvGraphicFramePr>
          <p:cNvPr id="19" name="Table 18">
            <a:extLst>
              <a:ext uri="{FF2B5EF4-FFF2-40B4-BE49-F238E27FC236}">
                <a16:creationId xmlns:a16="http://schemas.microsoft.com/office/drawing/2014/main" id="{98ED9590-0895-0D27-21D9-CAF0526A74A9}"/>
              </a:ext>
            </a:extLst>
          </p:cNvPr>
          <p:cNvGraphicFramePr>
            <a:graphicFrameLocks noGrp="1"/>
          </p:cNvGraphicFramePr>
          <p:nvPr>
            <p:extLst>
              <p:ext uri="{D42A27DB-BD31-4B8C-83A1-F6EECF244321}">
                <p14:modId xmlns:p14="http://schemas.microsoft.com/office/powerpoint/2010/main" val="3730770392"/>
              </p:ext>
            </p:extLst>
          </p:nvPr>
        </p:nvGraphicFramePr>
        <p:xfrm>
          <a:off x="391159" y="3686363"/>
          <a:ext cx="11409681" cy="1559560"/>
        </p:xfrm>
        <a:graphic>
          <a:graphicData uri="http://schemas.openxmlformats.org/drawingml/2006/table">
            <a:tbl>
              <a:tblPr firstRow="1" bandRow="1">
                <a:tableStyleId>{BC89EF96-8CEA-46FF-86C4-4CE0E7609802}</a:tableStyleId>
              </a:tblPr>
              <a:tblGrid>
                <a:gridCol w="3803227">
                  <a:extLst>
                    <a:ext uri="{9D8B030D-6E8A-4147-A177-3AD203B41FA5}">
                      <a16:colId xmlns:a16="http://schemas.microsoft.com/office/drawing/2014/main" val="640668298"/>
                    </a:ext>
                  </a:extLst>
                </a:gridCol>
                <a:gridCol w="3803227">
                  <a:extLst>
                    <a:ext uri="{9D8B030D-6E8A-4147-A177-3AD203B41FA5}">
                      <a16:colId xmlns:a16="http://schemas.microsoft.com/office/drawing/2014/main" val="1245764712"/>
                    </a:ext>
                  </a:extLst>
                </a:gridCol>
                <a:gridCol w="3803227">
                  <a:extLst>
                    <a:ext uri="{9D8B030D-6E8A-4147-A177-3AD203B41FA5}">
                      <a16:colId xmlns:a16="http://schemas.microsoft.com/office/drawing/2014/main" val="645204569"/>
                    </a:ext>
                  </a:extLst>
                </a:gridCol>
              </a:tblGrid>
              <a:tr h="370840">
                <a:tc>
                  <a:txBody>
                    <a:bodyPr/>
                    <a:lstStyle/>
                    <a:p>
                      <a:pPr algn="ctr"/>
                      <a:r>
                        <a:rPr lang="en-US" b="1" i="0" dirty="0">
                          <a:solidFill>
                            <a:srgbClr val="012B48"/>
                          </a:solidFill>
                          <a:latin typeface="PT Serif Caption" panose="02060603050505020204" pitchFamily="18" charset="77"/>
                        </a:rPr>
                        <a:t>Severity Distribution</a:t>
                      </a:r>
                    </a:p>
                  </a:txBody>
                  <a:tcPr/>
                </a:tc>
                <a:tc>
                  <a:txBody>
                    <a:bodyPr/>
                    <a:lstStyle/>
                    <a:p>
                      <a:pPr algn="ctr"/>
                      <a:r>
                        <a:rPr lang="en-US" b="1" i="0" dirty="0">
                          <a:solidFill>
                            <a:srgbClr val="012B48"/>
                          </a:solidFill>
                          <a:latin typeface="PT Serif Caption" panose="02060603050505020204" pitchFamily="18" charset="77"/>
                        </a:rPr>
                        <a:t>SLA Distribution</a:t>
                      </a:r>
                    </a:p>
                  </a:txBody>
                  <a:tcPr/>
                </a:tc>
                <a:tc>
                  <a:txBody>
                    <a:bodyPr/>
                    <a:lstStyle/>
                    <a:p>
                      <a:pPr algn="ctr"/>
                      <a:r>
                        <a:rPr lang="en-US" b="1" i="0" dirty="0">
                          <a:solidFill>
                            <a:srgbClr val="012B48"/>
                          </a:solidFill>
                          <a:latin typeface="PT Serif Caption" panose="02060603050505020204" pitchFamily="18" charset="77"/>
                        </a:rPr>
                        <a:t>Operational Timing Metrics</a:t>
                      </a:r>
                    </a:p>
                  </a:txBody>
                  <a:tcPr/>
                </a:tc>
                <a:extLst>
                  <a:ext uri="{0D108BD9-81ED-4DB2-BD59-A6C34878D82A}">
                    <a16:rowId xmlns:a16="http://schemas.microsoft.com/office/drawing/2014/main" val="236145235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12B48"/>
                          </a:solidFill>
                          <a:latin typeface="PT Serif Caption" panose="02060603050505020204" pitchFamily="18" charset="77"/>
                        </a:rPr>
                        <a:t>Medium: 585</a:t>
                      </a:r>
                      <a:br>
                        <a:rPr lang="en-US" b="0" i="0" dirty="0">
                          <a:solidFill>
                            <a:srgbClr val="012B48"/>
                          </a:solidFill>
                          <a:latin typeface="PT Serif Caption" panose="02060603050505020204" pitchFamily="18" charset="77"/>
                        </a:rPr>
                      </a:br>
                      <a:r>
                        <a:rPr lang="en-US" b="0" i="0" dirty="0">
                          <a:solidFill>
                            <a:srgbClr val="012B48"/>
                          </a:solidFill>
                          <a:latin typeface="PT Serif Caption" panose="02060603050505020204" pitchFamily="18" charset="77"/>
                        </a:rPr>
                        <a:t>Low: 449</a:t>
                      </a:r>
                      <a:br>
                        <a:rPr lang="en-US" b="0" i="0" dirty="0">
                          <a:solidFill>
                            <a:srgbClr val="012B48"/>
                          </a:solidFill>
                          <a:latin typeface="PT Serif Caption" panose="02060603050505020204" pitchFamily="18" charset="77"/>
                        </a:rPr>
                      </a:br>
                      <a:r>
                        <a:rPr lang="en-US" b="0" i="0" dirty="0">
                          <a:solidFill>
                            <a:srgbClr val="012B48"/>
                          </a:solidFill>
                          <a:latin typeface="PT Serif Caption" panose="02060603050505020204" pitchFamily="18" charset="77"/>
                        </a:rPr>
                        <a:t>High: 305</a:t>
                      </a:r>
                      <a:br>
                        <a:rPr lang="en-US" b="0" i="0" dirty="0">
                          <a:solidFill>
                            <a:srgbClr val="012B48"/>
                          </a:solidFill>
                          <a:latin typeface="PT Serif Caption" panose="02060603050505020204" pitchFamily="18" charset="77"/>
                        </a:rPr>
                      </a:br>
                      <a:r>
                        <a:rPr lang="en-US" b="0" i="0" dirty="0">
                          <a:solidFill>
                            <a:srgbClr val="012B48"/>
                          </a:solidFill>
                          <a:latin typeface="PT Serif Caption" panose="02060603050505020204" pitchFamily="18" charset="77"/>
                        </a:rPr>
                        <a:t>Critical: 161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12B48"/>
                          </a:solidFill>
                          <a:latin typeface="PT Serif Caption" panose="02060603050505020204" pitchFamily="18" charset="77"/>
                        </a:rPr>
                        <a:t>No SLA Breach: 1018</a:t>
                      </a:r>
                      <a:br>
                        <a:rPr lang="en-US" b="0" i="0" dirty="0">
                          <a:solidFill>
                            <a:srgbClr val="012B48"/>
                          </a:solidFill>
                          <a:latin typeface="PT Serif Caption" panose="02060603050505020204" pitchFamily="18" charset="77"/>
                        </a:rPr>
                      </a:br>
                      <a:r>
                        <a:rPr lang="en-US" b="0" i="0" dirty="0">
                          <a:solidFill>
                            <a:srgbClr val="012B48"/>
                          </a:solidFill>
                          <a:latin typeface="PT Serif Caption" panose="02060603050505020204" pitchFamily="18" charset="77"/>
                        </a:rPr>
                        <a:t>SLA Breach: 482</a:t>
                      </a:r>
                    </a:p>
                    <a:p>
                      <a:endParaRPr lang="en-US" b="0" i="0" dirty="0">
                        <a:solidFill>
                          <a:srgbClr val="012B48"/>
                        </a:solidFill>
                        <a:latin typeface="PT Serif Caption" panose="02060603050505020204" pitchFamily="18" charset="77"/>
                      </a:endParaRPr>
                    </a:p>
                  </a:txBody>
                  <a:tcPr/>
                </a:tc>
                <a:tc>
                  <a:txBody>
                    <a:bodyPr/>
                    <a:lstStyle/>
                    <a:p>
                      <a:r>
                        <a:rPr lang="en-US" b="0" i="0" dirty="0">
                          <a:solidFill>
                            <a:srgbClr val="012B48"/>
                          </a:solidFill>
                          <a:latin typeface="PT Serif Caption" panose="02060603050505020204" pitchFamily="18" charset="77"/>
                        </a:rPr>
                        <a:t>Mean Time to Detect: 14.26 m</a:t>
                      </a:r>
                      <a:br>
                        <a:rPr lang="en-US" b="0" i="0" dirty="0">
                          <a:solidFill>
                            <a:srgbClr val="012B48"/>
                          </a:solidFill>
                          <a:latin typeface="PT Serif Caption" panose="02060603050505020204" pitchFamily="18" charset="77"/>
                        </a:rPr>
                      </a:br>
                      <a:r>
                        <a:rPr lang="en-US" b="0" i="0" dirty="0">
                          <a:solidFill>
                            <a:srgbClr val="012B48"/>
                          </a:solidFill>
                          <a:latin typeface="PT Serif Caption" panose="02060603050505020204" pitchFamily="18" charset="77"/>
                        </a:rPr>
                        <a:t>Mean Time to Resolve: 53.28 m</a:t>
                      </a:r>
                    </a:p>
                  </a:txBody>
                  <a:tcPr/>
                </a:tc>
                <a:extLst>
                  <a:ext uri="{0D108BD9-81ED-4DB2-BD59-A6C34878D82A}">
                    <a16:rowId xmlns:a16="http://schemas.microsoft.com/office/drawing/2014/main" val="4176375244"/>
                  </a:ext>
                </a:extLst>
              </a:tr>
            </a:tbl>
          </a:graphicData>
        </a:graphic>
      </p:graphicFrame>
    </p:spTree>
    <p:extLst>
      <p:ext uri="{BB962C8B-B14F-4D97-AF65-F5344CB8AC3E}">
        <p14:creationId xmlns:p14="http://schemas.microsoft.com/office/powerpoint/2010/main" val="2098406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465308-24BD-A9A0-C6FE-628E4E70282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8BA819F-4985-26FD-6CAA-F332322EF1D5}"/>
              </a:ext>
            </a:extLst>
          </p:cNvPr>
          <p:cNvSpPr/>
          <p:nvPr/>
        </p:nvSpPr>
        <p:spPr>
          <a:xfrm>
            <a:off x="0" y="853440"/>
            <a:ext cx="12192000" cy="6004560"/>
          </a:xfrm>
          <a:prstGeom prst="rect">
            <a:avLst/>
          </a:prstGeom>
          <a:solidFill>
            <a:srgbClr val="E4E5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35FA69A4-D46F-0FFD-7ADC-6580060114F2}"/>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92C3ABB9-6825-126B-52FC-7C351C166DFA}"/>
              </a:ext>
            </a:extLst>
          </p:cNvPr>
          <p:cNvSpPr txBox="1"/>
          <p:nvPr/>
        </p:nvSpPr>
        <p:spPr>
          <a:xfrm>
            <a:off x="660400" y="259695"/>
            <a:ext cx="5415280" cy="461665"/>
          </a:xfrm>
          <a:prstGeom prst="rect">
            <a:avLst/>
          </a:prstGeom>
          <a:noFill/>
        </p:spPr>
        <p:txBody>
          <a:bodyPr wrap="square" rtlCol="0">
            <a:spAutoFit/>
          </a:bodyPr>
          <a:lstStyle/>
          <a:p>
            <a:r>
              <a:rPr lang="en-US" sz="2400" dirty="0">
                <a:solidFill>
                  <a:srgbClr val="748CAB"/>
                </a:solidFill>
                <a:latin typeface="PT Serif Caption" panose="02060603050505020204" pitchFamily="18" charset="77"/>
              </a:rPr>
              <a:t>Incident Severity Distribution</a:t>
            </a:r>
          </a:p>
        </p:txBody>
      </p:sp>
      <p:sp>
        <p:nvSpPr>
          <p:cNvPr id="6" name="Slide Number Placeholder 5">
            <a:extLst>
              <a:ext uri="{FF2B5EF4-FFF2-40B4-BE49-F238E27FC236}">
                <a16:creationId xmlns:a16="http://schemas.microsoft.com/office/drawing/2014/main" id="{5E36C78A-20A1-BEA8-18FD-5C57EF5384DE}"/>
              </a:ext>
            </a:extLst>
          </p:cNvPr>
          <p:cNvSpPr>
            <a:spLocks noGrp="1"/>
          </p:cNvSpPr>
          <p:nvPr>
            <p:ph type="sldNum" sz="quarter" idx="12"/>
          </p:nvPr>
        </p:nvSpPr>
        <p:spPr/>
        <p:txBody>
          <a:bodyPr/>
          <a:lstStyle/>
          <a:p>
            <a:fld id="{56E5EA05-5AAD-7946-A3BE-DCBEAB59764B}" type="slidenum">
              <a:rPr lang="en-US" smtClean="0"/>
              <a:t>4</a:t>
            </a:fld>
            <a:endParaRPr lang="en-US"/>
          </a:p>
        </p:txBody>
      </p:sp>
      <p:sp>
        <p:nvSpPr>
          <p:cNvPr id="5" name="TextBox 4">
            <a:extLst>
              <a:ext uri="{FF2B5EF4-FFF2-40B4-BE49-F238E27FC236}">
                <a16:creationId xmlns:a16="http://schemas.microsoft.com/office/drawing/2014/main" id="{D75524C6-2BE4-205B-AAF4-F4F836C1B586}"/>
              </a:ext>
            </a:extLst>
          </p:cNvPr>
          <p:cNvSpPr txBox="1"/>
          <p:nvPr/>
        </p:nvSpPr>
        <p:spPr>
          <a:xfrm>
            <a:off x="635000" y="4879022"/>
            <a:ext cx="9484360" cy="1477328"/>
          </a:xfrm>
          <a:prstGeom prst="rect">
            <a:avLst/>
          </a:prstGeom>
          <a:noFill/>
        </p:spPr>
        <p:txBody>
          <a:bodyPr wrap="square">
            <a:spAutoFit/>
          </a:bodyPr>
          <a:lstStyle/>
          <a:p>
            <a:r>
              <a:rPr lang="en-US" b="1" dirty="0">
                <a:solidFill>
                  <a:srgbClr val="012B48"/>
                </a:solidFill>
                <a:latin typeface="PT Serif Caption" panose="02060603050505020204" pitchFamily="18" charset="77"/>
              </a:rPr>
              <a:t>Key insight:</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Most incidents fall in the Medium and Low categories.</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High and Critical incidents are fewer in number but represent significant risk.</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Operational load is concentrated in recurring Medium type issues, indicating systemic inefficiencies.</a:t>
            </a:r>
          </a:p>
        </p:txBody>
      </p:sp>
      <p:pic>
        <p:nvPicPr>
          <p:cNvPr id="3" name="Picture 2" descr="A graph of blue rectangular bars&#10;&#10;AI-generated content may be incorrect.">
            <a:extLst>
              <a:ext uri="{FF2B5EF4-FFF2-40B4-BE49-F238E27FC236}">
                <a16:creationId xmlns:a16="http://schemas.microsoft.com/office/drawing/2014/main" id="{9D315CE4-79F6-3FAA-1B47-A090E3C8C4A5}"/>
              </a:ext>
            </a:extLst>
          </p:cNvPr>
          <p:cNvPicPr>
            <a:picLocks noChangeAspect="1"/>
          </p:cNvPicPr>
          <p:nvPr/>
        </p:nvPicPr>
        <p:blipFill>
          <a:blip r:embed="rId2"/>
          <a:stretch>
            <a:fillRect/>
          </a:stretch>
        </p:blipFill>
        <p:spPr>
          <a:xfrm>
            <a:off x="731520" y="1128219"/>
            <a:ext cx="4531360" cy="3446180"/>
          </a:xfrm>
          <a:prstGeom prst="rect">
            <a:avLst/>
          </a:prstGeom>
          <a:ln w="38100">
            <a:solidFill>
              <a:srgbClr val="012B48"/>
            </a:solidFill>
          </a:ln>
        </p:spPr>
      </p:pic>
    </p:spTree>
    <p:extLst>
      <p:ext uri="{BB962C8B-B14F-4D97-AF65-F5344CB8AC3E}">
        <p14:creationId xmlns:p14="http://schemas.microsoft.com/office/powerpoint/2010/main" val="2179119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EAC007-7437-7595-0F55-DDB3182C89A9}"/>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3ED90ED-41DE-C8C6-B432-33CA56D6477E}"/>
              </a:ext>
            </a:extLst>
          </p:cNvPr>
          <p:cNvSpPr/>
          <p:nvPr/>
        </p:nvSpPr>
        <p:spPr>
          <a:xfrm>
            <a:off x="0" y="853440"/>
            <a:ext cx="12192000" cy="6004560"/>
          </a:xfrm>
          <a:prstGeom prst="rect">
            <a:avLst/>
          </a:prstGeom>
          <a:solidFill>
            <a:srgbClr val="E4E5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8409DFE9-40A0-108B-E18A-44CDF976E8F3}"/>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EAB108DF-AFFD-028C-CB46-2654B3ADBE35}"/>
              </a:ext>
            </a:extLst>
          </p:cNvPr>
          <p:cNvSpPr txBox="1"/>
          <p:nvPr/>
        </p:nvSpPr>
        <p:spPr>
          <a:xfrm>
            <a:off x="660400" y="259695"/>
            <a:ext cx="5415280" cy="461665"/>
          </a:xfrm>
          <a:prstGeom prst="rect">
            <a:avLst/>
          </a:prstGeom>
          <a:noFill/>
        </p:spPr>
        <p:txBody>
          <a:bodyPr wrap="square" rtlCol="0">
            <a:spAutoFit/>
          </a:bodyPr>
          <a:lstStyle/>
          <a:p>
            <a:r>
              <a:rPr lang="en-US" sz="2400" dirty="0">
                <a:solidFill>
                  <a:srgbClr val="748CAB"/>
                </a:solidFill>
                <a:latin typeface="PT Serif Caption" panose="02060603050505020204" pitchFamily="18" charset="77"/>
              </a:rPr>
              <a:t>Time to Detect &amp; Time to Resolve</a:t>
            </a:r>
          </a:p>
        </p:txBody>
      </p:sp>
      <p:sp>
        <p:nvSpPr>
          <p:cNvPr id="6" name="Slide Number Placeholder 5">
            <a:extLst>
              <a:ext uri="{FF2B5EF4-FFF2-40B4-BE49-F238E27FC236}">
                <a16:creationId xmlns:a16="http://schemas.microsoft.com/office/drawing/2014/main" id="{5F33BE0E-1D7D-CE40-F493-A89049CB49F7}"/>
              </a:ext>
            </a:extLst>
          </p:cNvPr>
          <p:cNvSpPr>
            <a:spLocks noGrp="1"/>
          </p:cNvSpPr>
          <p:nvPr>
            <p:ph type="sldNum" sz="quarter" idx="12"/>
          </p:nvPr>
        </p:nvSpPr>
        <p:spPr/>
        <p:txBody>
          <a:bodyPr/>
          <a:lstStyle/>
          <a:p>
            <a:fld id="{56E5EA05-5AAD-7946-A3BE-DCBEAB59764B}" type="slidenum">
              <a:rPr lang="en-US" smtClean="0"/>
              <a:t>5</a:t>
            </a:fld>
            <a:endParaRPr lang="en-US"/>
          </a:p>
        </p:txBody>
      </p:sp>
      <p:sp>
        <p:nvSpPr>
          <p:cNvPr id="5" name="TextBox 4">
            <a:extLst>
              <a:ext uri="{FF2B5EF4-FFF2-40B4-BE49-F238E27FC236}">
                <a16:creationId xmlns:a16="http://schemas.microsoft.com/office/drawing/2014/main" id="{92CAE475-1C54-B264-57D0-79E7B88651A9}"/>
              </a:ext>
            </a:extLst>
          </p:cNvPr>
          <p:cNvSpPr txBox="1"/>
          <p:nvPr/>
        </p:nvSpPr>
        <p:spPr>
          <a:xfrm>
            <a:off x="748030" y="5279900"/>
            <a:ext cx="10922000" cy="923330"/>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012B48"/>
                </a:solidFill>
                <a:latin typeface="PT Serif Caption" panose="02060603050505020204" pitchFamily="18" charset="77"/>
              </a:rPr>
              <a:t>Detection and resolution times show long tail behavior.</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Slow detection creates compound delay in resolution and increases SLA breach probability.</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Reducing detection latency is one of the largest opportunities for reliability improvement.</a:t>
            </a:r>
          </a:p>
        </p:txBody>
      </p:sp>
      <p:pic>
        <p:nvPicPr>
          <p:cNvPr id="9" name="Picture 8" descr="A graph of a distribution of time&#10;&#10;AI-generated content may be incorrect.">
            <a:extLst>
              <a:ext uri="{FF2B5EF4-FFF2-40B4-BE49-F238E27FC236}">
                <a16:creationId xmlns:a16="http://schemas.microsoft.com/office/drawing/2014/main" id="{F6231C69-7F7A-5A23-55A6-AD02F54965E9}"/>
              </a:ext>
            </a:extLst>
          </p:cNvPr>
          <p:cNvPicPr>
            <a:picLocks noChangeAspect="1"/>
          </p:cNvPicPr>
          <p:nvPr/>
        </p:nvPicPr>
        <p:blipFill>
          <a:blip r:embed="rId2"/>
          <a:stretch>
            <a:fillRect/>
          </a:stretch>
        </p:blipFill>
        <p:spPr>
          <a:xfrm>
            <a:off x="748030" y="1385595"/>
            <a:ext cx="4420870" cy="3362150"/>
          </a:xfrm>
          <a:prstGeom prst="rect">
            <a:avLst/>
          </a:prstGeom>
          <a:ln w="38100">
            <a:solidFill>
              <a:srgbClr val="012B48"/>
            </a:solidFill>
          </a:ln>
        </p:spPr>
      </p:pic>
      <p:pic>
        <p:nvPicPr>
          <p:cNvPr id="11" name="Picture 10" descr="A graph of a distribution of time&#10;&#10;AI-generated content may be incorrect.">
            <a:extLst>
              <a:ext uri="{FF2B5EF4-FFF2-40B4-BE49-F238E27FC236}">
                <a16:creationId xmlns:a16="http://schemas.microsoft.com/office/drawing/2014/main" id="{548FEDFD-1319-AE5C-71D1-45110F4D3AA1}"/>
              </a:ext>
            </a:extLst>
          </p:cNvPr>
          <p:cNvPicPr>
            <a:picLocks noChangeAspect="1"/>
          </p:cNvPicPr>
          <p:nvPr/>
        </p:nvPicPr>
        <p:blipFill>
          <a:blip r:embed="rId3"/>
          <a:stretch>
            <a:fillRect/>
          </a:stretch>
        </p:blipFill>
        <p:spPr>
          <a:xfrm>
            <a:off x="5412740" y="1385595"/>
            <a:ext cx="4420870" cy="3362150"/>
          </a:xfrm>
          <a:prstGeom prst="rect">
            <a:avLst/>
          </a:prstGeom>
          <a:ln w="38100">
            <a:solidFill>
              <a:srgbClr val="012B48"/>
            </a:solidFill>
          </a:ln>
        </p:spPr>
      </p:pic>
    </p:spTree>
    <p:extLst>
      <p:ext uri="{BB962C8B-B14F-4D97-AF65-F5344CB8AC3E}">
        <p14:creationId xmlns:p14="http://schemas.microsoft.com/office/powerpoint/2010/main" val="1403142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C0B757-3A34-ABFA-789B-B7181B65FF0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391B3A6-C49B-DF7D-4B96-D75768658700}"/>
              </a:ext>
            </a:extLst>
          </p:cNvPr>
          <p:cNvSpPr/>
          <p:nvPr/>
        </p:nvSpPr>
        <p:spPr>
          <a:xfrm>
            <a:off x="0" y="853440"/>
            <a:ext cx="12192000" cy="6004560"/>
          </a:xfrm>
          <a:prstGeom prst="rect">
            <a:avLst/>
          </a:prstGeom>
          <a:solidFill>
            <a:srgbClr val="E4E5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868751D0-238E-B92E-C1F5-69C4B9575AA7}"/>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5880BC1B-39BD-E4E2-B296-B7A56CF929CC}"/>
              </a:ext>
            </a:extLst>
          </p:cNvPr>
          <p:cNvSpPr txBox="1"/>
          <p:nvPr/>
        </p:nvSpPr>
        <p:spPr>
          <a:xfrm>
            <a:off x="660400" y="259695"/>
            <a:ext cx="5415280" cy="461665"/>
          </a:xfrm>
          <a:prstGeom prst="rect">
            <a:avLst/>
          </a:prstGeom>
          <a:noFill/>
        </p:spPr>
        <p:txBody>
          <a:bodyPr wrap="square" rtlCol="0">
            <a:spAutoFit/>
          </a:bodyPr>
          <a:lstStyle/>
          <a:p>
            <a:r>
              <a:rPr lang="en-US" sz="2400" dirty="0">
                <a:solidFill>
                  <a:srgbClr val="748CAB"/>
                </a:solidFill>
                <a:latin typeface="PT Serif Caption" panose="02060603050505020204" pitchFamily="18" charset="77"/>
              </a:rPr>
              <a:t>Root Cause Breakdown</a:t>
            </a:r>
          </a:p>
        </p:txBody>
      </p:sp>
      <p:sp>
        <p:nvSpPr>
          <p:cNvPr id="6" name="Slide Number Placeholder 5">
            <a:extLst>
              <a:ext uri="{FF2B5EF4-FFF2-40B4-BE49-F238E27FC236}">
                <a16:creationId xmlns:a16="http://schemas.microsoft.com/office/drawing/2014/main" id="{2981A64F-F647-D678-EB74-100CA49BEFCA}"/>
              </a:ext>
            </a:extLst>
          </p:cNvPr>
          <p:cNvSpPr>
            <a:spLocks noGrp="1"/>
          </p:cNvSpPr>
          <p:nvPr>
            <p:ph type="sldNum" sz="quarter" idx="12"/>
          </p:nvPr>
        </p:nvSpPr>
        <p:spPr/>
        <p:txBody>
          <a:bodyPr/>
          <a:lstStyle/>
          <a:p>
            <a:fld id="{56E5EA05-5AAD-7946-A3BE-DCBEAB59764B}" type="slidenum">
              <a:rPr lang="en-US" smtClean="0"/>
              <a:t>6</a:t>
            </a:fld>
            <a:endParaRPr lang="en-US"/>
          </a:p>
        </p:txBody>
      </p:sp>
      <p:sp>
        <p:nvSpPr>
          <p:cNvPr id="5" name="TextBox 4">
            <a:extLst>
              <a:ext uri="{FF2B5EF4-FFF2-40B4-BE49-F238E27FC236}">
                <a16:creationId xmlns:a16="http://schemas.microsoft.com/office/drawing/2014/main" id="{DDBBD866-C3A8-306B-5FCE-2CC10A2BE19E}"/>
              </a:ext>
            </a:extLst>
          </p:cNvPr>
          <p:cNvSpPr txBox="1"/>
          <p:nvPr/>
        </p:nvSpPr>
        <p:spPr>
          <a:xfrm>
            <a:off x="635000" y="5296495"/>
            <a:ext cx="7609840" cy="1200329"/>
          </a:xfrm>
          <a:prstGeom prst="rect">
            <a:avLst/>
          </a:prstGeom>
          <a:noFill/>
        </p:spPr>
        <p:txBody>
          <a:bodyPr wrap="square">
            <a:spAutoFit/>
          </a:bodyPr>
          <a:lstStyle/>
          <a:p>
            <a:pPr marL="285750" lvl="0" indent="-285750" eaLnBrk="0" fontAlgn="base" hangingPunct="0">
              <a:spcBef>
                <a:spcPct val="0"/>
              </a:spcBef>
              <a:spcAft>
                <a:spcPct val="0"/>
              </a:spcAft>
              <a:buFont typeface="Arial" panose="020B0604020202020204" pitchFamily="34" charset="0"/>
              <a:buChar char="•"/>
            </a:pPr>
            <a:r>
              <a:rPr lang="en-US" dirty="0">
                <a:solidFill>
                  <a:srgbClr val="012B48"/>
                </a:solidFill>
                <a:latin typeface="PT Serif Caption" panose="02060603050505020204" pitchFamily="18" charset="77"/>
              </a:rPr>
              <a:t>Database Slowdown, Dependency Failure, and Memory Leak account for most recurring issues.</a:t>
            </a:r>
          </a:p>
          <a:p>
            <a:pPr marL="285750" lvl="0" indent="-285750" eaLnBrk="0" fontAlgn="base" hangingPunct="0">
              <a:spcBef>
                <a:spcPct val="0"/>
              </a:spcBef>
              <a:spcAft>
                <a:spcPct val="0"/>
              </a:spcAft>
              <a:buFont typeface="Arial" panose="020B0604020202020204" pitchFamily="34" charset="0"/>
              <a:buChar char="•"/>
            </a:pPr>
            <a:r>
              <a:rPr lang="en-US" dirty="0">
                <a:solidFill>
                  <a:srgbClr val="012B48"/>
                </a:solidFill>
                <a:latin typeface="PT Serif Caption" panose="02060603050505020204" pitchFamily="18" charset="77"/>
              </a:rPr>
              <a:t>These root causes represent the strongest candidates for engineering focus in upcoming sprints.</a:t>
            </a:r>
            <a:endParaRPr lang="en-US" altLang="en-US" dirty="0">
              <a:solidFill>
                <a:srgbClr val="012B48"/>
              </a:solidFill>
              <a:latin typeface="PT Serif Caption" panose="02060603050505020204" pitchFamily="18" charset="77"/>
            </a:endParaRPr>
          </a:p>
        </p:txBody>
      </p:sp>
      <p:pic>
        <p:nvPicPr>
          <p:cNvPr id="9" name="Picture 8" descr="A graph showing a root cause frequency&#10;&#10;AI-generated content may be incorrect.">
            <a:extLst>
              <a:ext uri="{FF2B5EF4-FFF2-40B4-BE49-F238E27FC236}">
                <a16:creationId xmlns:a16="http://schemas.microsoft.com/office/drawing/2014/main" id="{2E755A9C-D51A-DFE7-56DA-B202069BA5E9}"/>
              </a:ext>
            </a:extLst>
          </p:cNvPr>
          <p:cNvPicPr>
            <a:picLocks noChangeAspect="1"/>
          </p:cNvPicPr>
          <p:nvPr/>
        </p:nvPicPr>
        <p:blipFill>
          <a:blip r:embed="rId2"/>
          <a:stretch>
            <a:fillRect/>
          </a:stretch>
        </p:blipFill>
        <p:spPr>
          <a:xfrm>
            <a:off x="660400" y="1241281"/>
            <a:ext cx="7584440" cy="3667373"/>
          </a:xfrm>
          <a:prstGeom prst="rect">
            <a:avLst/>
          </a:prstGeom>
          <a:ln w="38100">
            <a:solidFill>
              <a:srgbClr val="012B48"/>
            </a:solidFill>
          </a:ln>
        </p:spPr>
      </p:pic>
    </p:spTree>
    <p:extLst>
      <p:ext uri="{BB962C8B-B14F-4D97-AF65-F5344CB8AC3E}">
        <p14:creationId xmlns:p14="http://schemas.microsoft.com/office/powerpoint/2010/main" val="2466530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E2CA85-9D89-E339-73ED-124A9935AEFC}"/>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4B39A6B8-DC92-7319-9E7E-B88B0157444E}"/>
              </a:ext>
            </a:extLst>
          </p:cNvPr>
          <p:cNvSpPr/>
          <p:nvPr/>
        </p:nvSpPr>
        <p:spPr>
          <a:xfrm>
            <a:off x="0" y="853440"/>
            <a:ext cx="12192000" cy="6004560"/>
          </a:xfrm>
          <a:prstGeom prst="rect">
            <a:avLst/>
          </a:prstGeom>
          <a:solidFill>
            <a:srgbClr val="E4E5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4DAB8C98-5672-706C-4BE0-C2414A55B15D}"/>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66E916EC-F51F-60E6-389E-40B4C09F3E94}"/>
              </a:ext>
            </a:extLst>
          </p:cNvPr>
          <p:cNvSpPr txBox="1"/>
          <p:nvPr/>
        </p:nvSpPr>
        <p:spPr>
          <a:xfrm>
            <a:off x="660400" y="259695"/>
            <a:ext cx="5415280" cy="461665"/>
          </a:xfrm>
          <a:prstGeom prst="rect">
            <a:avLst/>
          </a:prstGeom>
          <a:noFill/>
        </p:spPr>
        <p:txBody>
          <a:bodyPr wrap="square" rtlCol="0">
            <a:spAutoFit/>
          </a:bodyPr>
          <a:lstStyle/>
          <a:p>
            <a:r>
              <a:rPr lang="en-US" sz="2400" dirty="0">
                <a:solidFill>
                  <a:srgbClr val="748CAB"/>
                </a:solidFill>
                <a:latin typeface="PT Serif Caption" panose="02060603050505020204" pitchFamily="18" charset="77"/>
              </a:rPr>
              <a:t>SLA Breach Analysis</a:t>
            </a:r>
          </a:p>
        </p:txBody>
      </p:sp>
      <p:sp>
        <p:nvSpPr>
          <p:cNvPr id="6" name="Slide Number Placeholder 5">
            <a:extLst>
              <a:ext uri="{FF2B5EF4-FFF2-40B4-BE49-F238E27FC236}">
                <a16:creationId xmlns:a16="http://schemas.microsoft.com/office/drawing/2014/main" id="{DE051919-0C9E-957E-181E-DAA2234301AA}"/>
              </a:ext>
            </a:extLst>
          </p:cNvPr>
          <p:cNvSpPr>
            <a:spLocks noGrp="1"/>
          </p:cNvSpPr>
          <p:nvPr>
            <p:ph type="sldNum" sz="quarter" idx="12"/>
          </p:nvPr>
        </p:nvSpPr>
        <p:spPr/>
        <p:txBody>
          <a:bodyPr/>
          <a:lstStyle/>
          <a:p>
            <a:fld id="{56E5EA05-5AAD-7946-A3BE-DCBEAB59764B}" type="slidenum">
              <a:rPr lang="en-US" smtClean="0"/>
              <a:t>7</a:t>
            </a:fld>
            <a:endParaRPr lang="en-US"/>
          </a:p>
        </p:txBody>
      </p:sp>
      <p:sp>
        <p:nvSpPr>
          <p:cNvPr id="5" name="TextBox 4">
            <a:extLst>
              <a:ext uri="{FF2B5EF4-FFF2-40B4-BE49-F238E27FC236}">
                <a16:creationId xmlns:a16="http://schemas.microsoft.com/office/drawing/2014/main" id="{AFD58081-3599-257D-1D57-4DB233197368}"/>
              </a:ext>
            </a:extLst>
          </p:cNvPr>
          <p:cNvSpPr txBox="1"/>
          <p:nvPr/>
        </p:nvSpPr>
        <p:spPr>
          <a:xfrm>
            <a:off x="614680" y="5229521"/>
            <a:ext cx="7381240" cy="1200329"/>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012B48"/>
                </a:solidFill>
                <a:latin typeface="PT Serif Caption" panose="02060603050505020204" pitchFamily="18" charset="77"/>
              </a:rPr>
              <a:t>32% of incidents breach SLA.</a:t>
            </a: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This is significantly above typical enterprise expectations and indicates insufficient detection speed, limited observability, or inadequate resolution workflows.</a:t>
            </a:r>
          </a:p>
        </p:txBody>
      </p:sp>
      <p:pic>
        <p:nvPicPr>
          <p:cNvPr id="9" name="Picture 8" descr="A graph of a bar graph&#10;&#10;AI-generated content may be incorrect.">
            <a:extLst>
              <a:ext uri="{FF2B5EF4-FFF2-40B4-BE49-F238E27FC236}">
                <a16:creationId xmlns:a16="http://schemas.microsoft.com/office/drawing/2014/main" id="{EDEDC020-35F8-10FB-7DE3-4AC5069A0409}"/>
              </a:ext>
            </a:extLst>
          </p:cNvPr>
          <p:cNvPicPr>
            <a:picLocks noChangeAspect="1"/>
          </p:cNvPicPr>
          <p:nvPr/>
        </p:nvPicPr>
        <p:blipFill>
          <a:blip r:embed="rId2"/>
          <a:stretch>
            <a:fillRect/>
          </a:stretch>
        </p:blipFill>
        <p:spPr>
          <a:xfrm>
            <a:off x="660400" y="975781"/>
            <a:ext cx="4805680" cy="4121660"/>
          </a:xfrm>
          <a:prstGeom prst="rect">
            <a:avLst/>
          </a:prstGeom>
          <a:ln w="38100">
            <a:solidFill>
              <a:srgbClr val="012B48"/>
            </a:solidFill>
          </a:ln>
        </p:spPr>
      </p:pic>
    </p:spTree>
    <p:extLst>
      <p:ext uri="{BB962C8B-B14F-4D97-AF65-F5344CB8AC3E}">
        <p14:creationId xmlns:p14="http://schemas.microsoft.com/office/powerpoint/2010/main" val="3126720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F565B3-F20F-C43E-6DF8-2E6C992492C0}"/>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1921CD0E-74F1-9924-D510-2645BC13891F}"/>
              </a:ext>
            </a:extLst>
          </p:cNvPr>
          <p:cNvSpPr/>
          <p:nvPr/>
        </p:nvSpPr>
        <p:spPr>
          <a:xfrm>
            <a:off x="0" y="853440"/>
            <a:ext cx="12192000" cy="6004560"/>
          </a:xfrm>
          <a:prstGeom prst="rect">
            <a:avLst/>
          </a:prstGeom>
          <a:solidFill>
            <a:srgbClr val="E4E5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EB9D2924-68EB-FE15-88EE-896D2145D239}"/>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DC3A1336-65BA-3542-01DC-C2903895E93E}"/>
              </a:ext>
            </a:extLst>
          </p:cNvPr>
          <p:cNvSpPr txBox="1"/>
          <p:nvPr/>
        </p:nvSpPr>
        <p:spPr>
          <a:xfrm>
            <a:off x="660400" y="259695"/>
            <a:ext cx="5415280" cy="461665"/>
          </a:xfrm>
          <a:prstGeom prst="rect">
            <a:avLst/>
          </a:prstGeom>
          <a:noFill/>
        </p:spPr>
        <p:txBody>
          <a:bodyPr wrap="square" rtlCol="0">
            <a:spAutoFit/>
          </a:bodyPr>
          <a:lstStyle/>
          <a:p>
            <a:r>
              <a:rPr lang="en-US" sz="2400" dirty="0">
                <a:solidFill>
                  <a:srgbClr val="748CAB"/>
                </a:solidFill>
                <a:latin typeface="PT Serif Caption" panose="02060603050505020204" pitchFamily="18" charset="77"/>
              </a:rPr>
              <a:t>Severity vs SLA Breach</a:t>
            </a:r>
          </a:p>
        </p:txBody>
      </p:sp>
      <p:sp>
        <p:nvSpPr>
          <p:cNvPr id="6" name="Slide Number Placeholder 5">
            <a:extLst>
              <a:ext uri="{FF2B5EF4-FFF2-40B4-BE49-F238E27FC236}">
                <a16:creationId xmlns:a16="http://schemas.microsoft.com/office/drawing/2014/main" id="{0295757E-1EB9-4F07-F739-CFA45ADB9A3A}"/>
              </a:ext>
            </a:extLst>
          </p:cNvPr>
          <p:cNvSpPr>
            <a:spLocks noGrp="1"/>
          </p:cNvSpPr>
          <p:nvPr>
            <p:ph type="sldNum" sz="quarter" idx="12"/>
          </p:nvPr>
        </p:nvSpPr>
        <p:spPr/>
        <p:txBody>
          <a:bodyPr/>
          <a:lstStyle/>
          <a:p>
            <a:fld id="{56E5EA05-5AAD-7946-A3BE-DCBEAB59764B}" type="slidenum">
              <a:rPr lang="en-US" smtClean="0"/>
              <a:t>8</a:t>
            </a:fld>
            <a:endParaRPr lang="en-US"/>
          </a:p>
        </p:txBody>
      </p:sp>
      <p:sp>
        <p:nvSpPr>
          <p:cNvPr id="5" name="TextBox 4">
            <a:extLst>
              <a:ext uri="{FF2B5EF4-FFF2-40B4-BE49-F238E27FC236}">
                <a16:creationId xmlns:a16="http://schemas.microsoft.com/office/drawing/2014/main" id="{A1233C57-E2DF-F633-813B-B392BD230BD5}"/>
              </a:ext>
            </a:extLst>
          </p:cNvPr>
          <p:cNvSpPr txBox="1"/>
          <p:nvPr/>
        </p:nvSpPr>
        <p:spPr>
          <a:xfrm>
            <a:off x="614680" y="5229521"/>
            <a:ext cx="11038840" cy="923330"/>
          </a:xfrm>
          <a:prstGeom prst="rect">
            <a:avLst/>
          </a:prstGeom>
          <a:noFill/>
        </p:spPr>
        <p:txBody>
          <a:bodyPr wrap="square">
            <a:spAutoFit/>
          </a:bodyPr>
          <a:lstStyle/>
          <a:p>
            <a:pPr marL="285750" indent="-285750">
              <a:buFont typeface="Arial" panose="020B0604020202020204" pitchFamily="34" charset="0"/>
              <a:buChar char="•"/>
            </a:pPr>
            <a:r>
              <a:rPr lang="en-US" dirty="0">
                <a:latin typeface="PT Serif Caption" panose="02060603050505020204" pitchFamily="18" charset="77"/>
              </a:rPr>
              <a:t>Both high severity and medium severity incidents breach SLA.</a:t>
            </a:r>
          </a:p>
          <a:p>
            <a:pPr marL="285750" indent="-285750">
              <a:buFont typeface="Arial" panose="020B0604020202020204" pitchFamily="34" charset="0"/>
              <a:buChar char="•"/>
            </a:pPr>
            <a:r>
              <a:rPr lang="en-US" dirty="0">
                <a:latin typeface="PT Serif Caption" panose="02060603050505020204" pitchFamily="18" charset="77"/>
              </a:rPr>
              <a:t>Operational challenges are not limited to the most severe cases.</a:t>
            </a:r>
          </a:p>
          <a:p>
            <a:pPr marL="285750" indent="-285750">
              <a:buFont typeface="Arial" panose="020B0604020202020204" pitchFamily="34" charset="0"/>
              <a:buChar char="•"/>
            </a:pPr>
            <a:r>
              <a:rPr lang="en-US" dirty="0">
                <a:latin typeface="PT Serif Caption" panose="02060603050505020204" pitchFamily="18" charset="77"/>
              </a:rPr>
              <a:t>This highlights gaps in triage, ownership, documentation, or cross team collaboration</a:t>
            </a:r>
            <a:endParaRPr lang="en-US" dirty="0">
              <a:solidFill>
                <a:srgbClr val="012B48"/>
              </a:solidFill>
              <a:latin typeface="PT Serif Caption" panose="02060603050505020204" pitchFamily="18" charset="77"/>
            </a:endParaRPr>
          </a:p>
        </p:txBody>
      </p:sp>
      <p:pic>
        <p:nvPicPr>
          <p:cNvPr id="3" name="Picture 2" descr="A blue squares with white text&#10;&#10;AI-generated content may be incorrect.">
            <a:extLst>
              <a:ext uri="{FF2B5EF4-FFF2-40B4-BE49-F238E27FC236}">
                <a16:creationId xmlns:a16="http://schemas.microsoft.com/office/drawing/2014/main" id="{15F150F2-9A88-3799-B358-9445D310A1ED}"/>
              </a:ext>
            </a:extLst>
          </p:cNvPr>
          <p:cNvPicPr>
            <a:picLocks noChangeAspect="1"/>
          </p:cNvPicPr>
          <p:nvPr/>
        </p:nvPicPr>
        <p:blipFill>
          <a:blip r:embed="rId2"/>
          <a:stretch>
            <a:fillRect/>
          </a:stretch>
        </p:blipFill>
        <p:spPr>
          <a:xfrm>
            <a:off x="660400" y="1013805"/>
            <a:ext cx="4805680" cy="4055351"/>
          </a:xfrm>
          <a:prstGeom prst="rect">
            <a:avLst/>
          </a:prstGeom>
          <a:ln w="38100">
            <a:solidFill>
              <a:srgbClr val="012B48"/>
            </a:solidFill>
          </a:ln>
        </p:spPr>
      </p:pic>
    </p:spTree>
    <p:extLst>
      <p:ext uri="{BB962C8B-B14F-4D97-AF65-F5344CB8AC3E}">
        <p14:creationId xmlns:p14="http://schemas.microsoft.com/office/powerpoint/2010/main" val="4092943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AAFDDA-6279-7A42-C223-3425F5AFF647}"/>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A2B1C688-2CF2-94C7-FF77-BAD143E61E61}"/>
              </a:ext>
            </a:extLst>
          </p:cNvPr>
          <p:cNvSpPr/>
          <p:nvPr/>
        </p:nvSpPr>
        <p:spPr>
          <a:xfrm>
            <a:off x="0" y="853440"/>
            <a:ext cx="12192000" cy="6004560"/>
          </a:xfrm>
          <a:prstGeom prst="rect">
            <a:avLst/>
          </a:prstGeom>
          <a:solidFill>
            <a:srgbClr val="E4E5E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AE65B8A-69CA-3036-5939-B736275E905A}"/>
              </a:ext>
            </a:extLst>
          </p:cNvPr>
          <p:cNvSpPr/>
          <p:nvPr/>
        </p:nvSpPr>
        <p:spPr>
          <a:xfrm>
            <a:off x="9144000" y="121920"/>
            <a:ext cx="2946400" cy="599440"/>
          </a:xfrm>
          <a:prstGeom prst="rect">
            <a:avLst/>
          </a:prstGeom>
          <a:solidFill>
            <a:srgbClr val="7C8E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latin typeface="PT Serif Caption" panose="02060603050505020204" pitchFamily="18" charset="77"/>
              </a:rPr>
              <a:t>Applied Business Strategy Challenge – Day 5</a:t>
            </a:r>
          </a:p>
        </p:txBody>
      </p:sp>
      <p:sp>
        <p:nvSpPr>
          <p:cNvPr id="8" name="TextBox 7">
            <a:extLst>
              <a:ext uri="{FF2B5EF4-FFF2-40B4-BE49-F238E27FC236}">
                <a16:creationId xmlns:a16="http://schemas.microsoft.com/office/drawing/2014/main" id="{C0E6F8AD-B614-0105-9F46-6BDB7AFC2E01}"/>
              </a:ext>
            </a:extLst>
          </p:cNvPr>
          <p:cNvSpPr txBox="1"/>
          <p:nvPr/>
        </p:nvSpPr>
        <p:spPr>
          <a:xfrm>
            <a:off x="660400" y="259695"/>
            <a:ext cx="5415280" cy="461665"/>
          </a:xfrm>
          <a:prstGeom prst="rect">
            <a:avLst/>
          </a:prstGeom>
          <a:noFill/>
        </p:spPr>
        <p:txBody>
          <a:bodyPr wrap="square" rtlCol="0">
            <a:spAutoFit/>
          </a:bodyPr>
          <a:lstStyle/>
          <a:p>
            <a:r>
              <a:rPr lang="en-US" sz="2400" dirty="0">
                <a:solidFill>
                  <a:srgbClr val="748CAB"/>
                </a:solidFill>
                <a:latin typeface="PT Serif Caption" panose="02060603050505020204" pitchFamily="18" charset="77"/>
              </a:rPr>
              <a:t>What These Insights Enable</a:t>
            </a:r>
          </a:p>
        </p:txBody>
      </p:sp>
      <p:sp>
        <p:nvSpPr>
          <p:cNvPr id="5" name="TextBox 4">
            <a:extLst>
              <a:ext uri="{FF2B5EF4-FFF2-40B4-BE49-F238E27FC236}">
                <a16:creationId xmlns:a16="http://schemas.microsoft.com/office/drawing/2014/main" id="{A1EA8F8F-DD75-8C6C-16E4-9B2AC3492FC2}"/>
              </a:ext>
            </a:extLst>
          </p:cNvPr>
          <p:cNvSpPr txBox="1"/>
          <p:nvPr/>
        </p:nvSpPr>
        <p:spPr>
          <a:xfrm>
            <a:off x="655320" y="1481237"/>
            <a:ext cx="10840720" cy="4247317"/>
          </a:xfrm>
          <a:prstGeom prst="rect">
            <a:avLst/>
          </a:prstGeom>
          <a:noFill/>
        </p:spPr>
        <p:txBody>
          <a:bodyPr wrap="square">
            <a:spAutoFit/>
          </a:bodyPr>
          <a:lstStyle/>
          <a:p>
            <a:r>
              <a:rPr lang="en-US" dirty="0">
                <a:solidFill>
                  <a:srgbClr val="012B48"/>
                </a:solidFill>
                <a:latin typeface="PT Serif Caption" panose="02060603050505020204" pitchFamily="18" charset="77"/>
              </a:rPr>
              <a:t>If I were in the role of a Technical Program Manager, I would use these insights to:</a:t>
            </a:r>
          </a:p>
          <a:p>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Align engineering, SRE, and product leaders on top system reliability risks</a:t>
            </a:r>
          </a:p>
          <a:p>
            <a:pPr marL="285750" indent="-285750">
              <a:buFont typeface="Arial" panose="020B0604020202020204" pitchFamily="34" charset="0"/>
              <a:buChar char="•"/>
            </a:pPr>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Define quarterly operational goals for SLA, MTTD, and MTTR</a:t>
            </a:r>
          </a:p>
          <a:p>
            <a:pPr marL="285750" indent="-285750">
              <a:buFont typeface="Arial" panose="020B0604020202020204" pitchFamily="34" charset="0"/>
              <a:buChar char="•"/>
            </a:pPr>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Establish service level dashboards for real time monitoring</a:t>
            </a:r>
          </a:p>
          <a:p>
            <a:pPr marL="285750" indent="-285750">
              <a:buFont typeface="Arial" panose="020B0604020202020204" pitchFamily="34" charset="0"/>
              <a:buChar char="•"/>
            </a:pPr>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Prioritize engineering work based on breach impact and root cause frequency</a:t>
            </a:r>
          </a:p>
          <a:p>
            <a:pPr marL="285750" indent="-285750">
              <a:buFont typeface="Arial" panose="020B0604020202020204" pitchFamily="34" charset="0"/>
              <a:buChar char="•"/>
            </a:pPr>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Strengthen cross functional readiness through improved playbooks</a:t>
            </a:r>
          </a:p>
          <a:p>
            <a:pPr marL="285750" indent="-285750">
              <a:buFont typeface="Arial" panose="020B0604020202020204" pitchFamily="34" charset="0"/>
              <a:buChar char="•"/>
            </a:pPr>
            <a:endParaRPr lang="en-US" dirty="0">
              <a:solidFill>
                <a:srgbClr val="012B48"/>
              </a:solidFill>
              <a:latin typeface="PT Serif Caption" panose="02060603050505020204" pitchFamily="18" charset="77"/>
            </a:endParaRPr>
          </a:p>
          <a:p>
            <a:pPr marL="285750" indent="-285750">
              <a:buFont typeface="Arial" panose="020B0604020202020204" pitchFamily="34" charset="0"/>
              <a:buChar char="•"/>
            </a:pPr>
            <a:r>
              <a:rPr lang="en-US" dirty="0">
                <a:solidFill>
                  <a:srgbClr val="012B48"/>
                </a:solidFill>
                <a:latin typeface="PT Serif Caption" panose="02060603050505020204" pitchFamily="18" charset="77"/>
              </a:rPr>
              <a:t>Introduce early warning detection for incident spikes</a:t>
            </a:r>
          </a:p>
          <a:p>
            <a:pPr marL="285750" indent="-285750">
              <a:buFont typeface="Arial" panose="020B0604020202020204" pitchFamily="34" charset="0"/>
              <a:buChar char="•"/>
            </a:pPr>
            <a:endParaRPr lang="en-US" dirty="0">
              <a:solidFill>
                <a:srgbClr val="012B48"/>
              </a:solidFill>
              <a:latin typeface="PT Serif Caption" panose="02060603050505020204" pitchFamily="18" charset="77"/>
            </a:endParaRPr>
          </a:p>
          <a:p>
            <a:r>
              <a:rPr lang="en-US" dirty="0">
                <a:solidFill>
                  <a:srgbClr val="012B48"/>
                </a:solidFill>
                <a:latin typeface="PT Serif Caption" panose="02060603050505020204" pitchFamily="18" charset="77"/>
              </a:rPr>
              <a:t>This analysis enables structured decision making across multiple teams.</a:t>
            </a:r>
          </a:p>
        </p:txBody>
      </p:sp>
      <p:sp>
        <p:nvSpPr>
          <p:cNvPr id="6" name="Slide Number Placeholder 5">
            <a:extLst>
              <a:ext uri="{FF2B5EF4-FFF2-40B4-BE49-F238E27FC236}">
                <a16:creationId xmlns:a16="http://schemas.microsoft.com/office/drawing/2014/main" id="{BEA2B39B-8849-CB93-CBF6-70ED459B760C}"/>
              </a:ext>
            </a:extLst>
          </p:cNvPr>
          <p:cNvSpPr>
            <a:spLocks noGrp="1"/>
          </p:cNvSpPr>
          <p:nvPr>
            <p:ph type="sldNum" sz="quarter" idx="12"/>
          </p:nvPr>
        </p:nvSpPr>
        <p:spPr/>
        <p:txBody>
          <a:bodyPr/>
          <a:lstStyle/>
          <a:p>
            <a:fld id="{56E5EA05-5AAD-7946-A3BE-DCBEAB59764B}" type="slidenum">
              <a:rPr lang="en-US" smtClean="0"/>
              <a:t>9</a:t>
            </a:fld>
            <a:endParaRPr lang="en-US"/>
          </a:p>
        </p:txBody>
      </p:sp>
    </p:spTree>
    <p:extLst>
      <p:ext uri="{BB962C8B-B14F-4D97-AF65-F5344CB8AC3E}">
        <p14:creationId xmlns:p14="http://schemas.microsoft.com/office/powerpoint/2010/main" val="42932944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364</TotalTime>
  <Words>770</Words>
  <Application>Microsoft Macintosh PowerPoint</Application>
  <PresentationFormat>Widescreen</PresentationFormat>
  <Paragraphs>130</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Aptos</vt:lpstr>
      <vt:lpstr>Aptos Display</vt:lpstr>
      <vt:lpstr>Arial</vt:lpstr>
      <vt:lpstr>PT Serif Caption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Vashisht, Eva</dc:creator>
  <cp:lastModifiedBy>Vashisht, Eva</cp:lastModifiedBy>
  <cp:revision>3</cp:revision>
  <dcterms:created xsi:type="dcterms:W3CDTF">2025-12-04T04:44:54Z</dcterms:created>
  <dcterms:modified xsi:type="dcterms:W3CDTF">2025-12-05T08:42:52Z</dcterms:modified>
</cp:coreProperties>
</file>

<file path=docProps/thumbnail.jpeg>
</file>